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77" r:id="rId11"/>
    <p:sldId id="275" r:id="rId12"/>
    <p:sldId id="265" r:id="rId13"/>
    <p:sldId id="266" r:id="rId14"/>
    <p:sldId id="267" r:id="rId15"/>
    <p:sldId id="268" r:id="rId16"/>
    <p:sldId id="278" r:id="rId17"/>
    <p:sldId id="281" r:id="rId18"/>
    <p:sldId id="280" r:id="rId19"/>
    <p:sldId id="279" r:id="rId20"/>
    <p:sldId id="269" r:id="rId21"/>
    <p:sldId id="270" r:id="rId22"/>
    <p:sldId id="273" r:id="rId23"/>
    <p:sldId id="271" r:id="rId24"/>
    <p:sldId id="272" r:id="rId25"/>
    <p:sldId id="274" r:id="rId26"/>
    <p:sldId id="282"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4" d="100"/>
          <a:sy n="114" d="100"/>
        </p:scale>
        <p:origin x="-24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135264F-8FF9-4AAE-AEDE-AD9DFF41E02D}"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423CFDA7-DE50-4522-A7EC-6B9492EB7042}" type="datetimeFigureOut">
              <a:rPr lang="zh-CN" altLang="en-US" smtClean="0"/>
              <a:pPr/>
              <a:t>2017/4/18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8135264F-8FF9-4AAE-AEDE-AD9DFF41E02D}"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3CFDA7-DE50-4522-A7EC-6B9492EB7042}" type="datetimeFigureOut">
              <a:rPr lang="zh-CN" altLang="en-US" smtClean="0"/>
              <a:pPr/>
              <a:t>2017/4/18</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135264F-8FF9-4AAE-AEDE-AD9DFF41E02D}"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a:r>
              <a:rPr lang="zh-CN" altLang="zh-CN" sz="4400" dirty="0" smtClean="0"/>
              <a:t>公</a:t>
            </a:r>
            <a:r>
              <a:rPr lang="zh-CN" altLang="zh-CN" sz="4400" dirty="0" smtClean="0"/>
              <a:t>务员依法行政能力建设</a:t>
            </a:r>
            <a:r>
              <a:rPr lang="zh-CN" altLang="zh-CN" dirty="0" smtClean="0"/>
              <a:t/>
            </a:r>
            <a:br>
              <a:rPr lang="zh-CN" altLang="zh-CN" dirty="0" smtClean="0"/>
            </a:br>
            <a:endParaRPr lang="zh-CN" altLang="en-US" dirty="0"/>
          </a:p>
        </p:txBody>
      </p:sp>
      <p:sp>
        <p:nvSpPr>
          <p:cNvPr id="3" name="副标题 2"/>
          <p:cNvSpPr>
            <a:spLocks noGrp="1"/>
          </p:cNvSpPr>
          <p:nvPr>
            <p:ph type="subTitle" idx="1"/>
          </p:nvPr>
        </p:nvSpPr>
        <p:spPr/>
        <p:txBody>
          <a:bodyPr>
            <a:normAutofit fontScale="25000" lnSpcReduction="20000"/>
          </a:bodyPr>
          <a:lstStyle/>
          <a:p>
            <a:pPr algn="ctr"/>
            <a:r>
              <a:rPr lang="zh-CN" altLang="zh-CN" sz="14800" dirty="0" smtClean="0"/>
              <a:t>一、依法行政的内涵和基本要求</a:t>
            </a:r>
            <a:endParaRPr lang="en-US" altLang="zh-CN" sz="14800" dirty="0" smtClean="0"/>
          </a:p>
          <a:p>
            <a:pPr algn="l"/>
            <a:r>
              <a:rPr lang="en-US" altLang="zh-CN" sz="14800" dirty="0" smtClean="0"/>
              <a:t>     </a:t>
            </a:r>
            <a:r>
              <a:rPr lang="zh-CN" altLang="zh-CN" sz="14800" dirty="0" smtClean="0"/>
              <a:t>二、依法行政能力和能力构成</a:t>
            </a:r>
          </a:p>
          <a:p>
            <a:pPr algn="l"/>
            <a:r>
              <a:rPr lang="en-US" altLang="zh-CN" sz="14800" dirty="0" smtClean="0"/>
              <a:t>     </a:t>
            </a:r>
            <a:r>
              <a:rPr lang="zh-CN" altLang="zh-CN" sz="14800" dirty="0" smtClean="0"/>
              <a:t>三、提升依法行政能力的路径</a:t>
            </a:r>
          </a:p>
          <a:p>
            <a:r>
              <a:rPr lang="en-US" altLang="zh-CN" sz="14800" dirty="0" smtClean="0"/>
              <a:t> </a:t>
            </a:r>
            <a:endParaRPr lang="zh-CN" altLang="zh-CN" sz="14800" dirty="0" smtClean="0"/>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lstStyle/>
          <a:p>
            <a:endParaRPr lang="en-US" altLang="zh-CN" dirty="0" smtClean="0"/>
          </a:p>
          <a:p>
            <a:r>
              <a:rPr lang="zh-CN" altLang="zh-CN" b="1" dirty="0" smtClean="0"/>
              <a:t>《行政许可法》第二十条</a:t>
            </a:r>
            <a:endParaRPr lang="en-US" altLang="zh-CN" b="1" dirty="0" smtClean="0"/>
          </a:p>
          <a:p>
            <a:r>
              <a:rPr lang="zh-CN" altLang="zh-CN" dirty="0" smtClean="0"/>
              <a:t>行政许可的设定机关应当定期对其设定的行政许可进行评价；对已设定的行政许可，认为通过本法第十三条所列方式能够解决的，应当对设定该行政许可的规定及时予以修改或者废止。行政许可的实施机关可以对已设定的行政许可的实施情况及存在的必要性适时进行评价，并将意见报告该行政许可的设定机关。公民、法人或者其他组织可以向行政许可的设定机关和实施机关就行政许可的设定和实施提出意见和建议</a:t>
            </a:r>
            <a:r>
              <a:rPr lang="zh-CN" altLang="en-US" dirty="0" smtClean="0"/>
              <a:t>。</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a:bodyPr>
          <a:lstStyle/>
          <a:p>
            <a:pPr>
              <a:buNone/>
            </a:pPr>
            <a:r>
              <a:rPr lang="en-US" altLang="zh-CN" sz="3200" dirty="0" smtClean="0"/>
              <a:t>   </a:t>
            </a:r>
          </a:p>
          <a:p>
            <a:pPr>
              <a:buNone/>
            </a:pPr>
            <a:r>
              <a:rPr lang="en-US" altLang="zh-CN" sz="3200" dirty="0" smtClean="0"/>
              <a:t>   </a:t>
            </a:r>
            <a:r>
              <a:rPr lang="zh-CN" altLang="zh-CN" sz="3200" dirty="0" smtClean="0"/>
              <a:t>合适的罚款数额起码要具备两个特点。第一，罚款数额要大于实施违法行为的成本和收益；第二，罚款数额要大到足以让违法行为人感觉到违法成本的高昂并对当事人和他人产生深刻警示作用。</a:t>
            </a:r>
          </a:p>
          <a:p>
            <a:endParaRPr lang="zh-CN" alt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92500" lnSpcReduction="10000"/>
          </a:bodyPr>
          <a:lstStyle/>
          <a:p>
            <a:pPr>
              <a:buNone/>
            </a:pPr>
            <a:endParaRPr lang="en-US" altLang="zh-CN" sz="2800" b="1" dirty="0" smtClean="0">
              <a:latin typeface="+mn-ea"/>
            </a:endParaRPr>
          </a:p>
          <a:p>
            <a:pPr>
              <a:buNone/>
            </a:pPr>
            <a:r>
              <a:rPr lang="zh-CN" altLang="en-US" sz="2800" b="1" dirty="0" smtClean="0">
                <a:latin typeface="+mn-ea"/>
              </a:rPr>
              <a:t>罚款案例</a:t>
            </a:r>
            <a:endParaRPr lang="en-US" altLang="zh-CN" sz="2800" b="1" dirty="0" smtClean="0">
              <a:latin typeface="+mn-ea"/>
            </a:endParaRPr>
          </a:p>
          <a:p>
            <a:pPr algn="dist">
              <a:buNone/>
            </a:pPr>
            <a:endParaRPr lang="en-US" altLang="zh-CN" sz="2800" dirty="0" smtClean="0">
              <a:latin typeface="+mn-ea"/>
            </a:endParaRPr>
          </a:p>
          <a:p>
            <a:pPr>
              <a:buNone/>
            </a:pPr>
            <a:r>
              <a:rPr lang="zh-CN" altLang="zh-CN" sz="2800" b="1" dirty="0" smtClean="0">
                <a:latin typeface="+mn-ea"/>
              </a:rPr>
              <a:t>新加坡</a:t>
            </a:r>
            <a:r>
              <a:rPr lang="zh-CN" altLang="en-US" sz="2800" b="1" dirty="0" smtClean="0">
                <a:latin typeface="+mn-ea"/>
              </a:rPr>
              <a:t>的案例</a:t>
            </a:r>
            <a:endParaRPr lang="en-US" altLang="zh-CN" sz="2800" b="1" dirty="0" smtClean="0">
              <a:latin typeface="+mn-ea"/>
            </a:endParaRPr>
          </a:p>
          <a:p>
            <a:pPr algn="dist">
              <a:buNone/>
            </a:pPr>
            <a:endParaRPr lang="en-US" altLang="zh-CN" sz="2800" dirty="0" smtClean="0">
              <a:latin typeface="+mn-ea"/>
            </a:endParaRPr>
          </a:p>
          <a:p>
            <a:pPr algn="dist">
              <a:buNone/>
            </a:pPr>
            <a:r>
              <a:rPr lang="zh-CN" altLang="en-US" sz="2800" dirty="0" smtClean="0">
                <a:latin typeface="+mn-ea"/>
              </a:rPr>
              <a:t>新加坡</a:t>
            </a:r>
            <a:r>
              <a:rPr lang="en-US" altLang="zh-CN" sz="2800" dirty="0" smtClean="0">
                <a:latin typeface="+mn-ea"/>
              </a:rPr>
              <a:t>2012</a:t>
            </a:r>
            <a:r>
              <a:rPr lang="zh-CN" altLang="zh-CN" sz="2800" dirty="0" smtClean="0">
                <a:latin typeface="+mn-ea"/>
              </a:rPr>
              <a:t>年</a:t>
            </a:r>
            <a:r>
              <a:rPr lang="en-US" altLang="zh-CN" sz="2800" dirty="0" smtClean="0">
                <a:latin typeface="+mn-ea"/>
              </a:rPr>
              <a:t>10</a:t>
            </a:r>
            <a:r>
              <a:rPr lang="zh-CN" altLang="zh-CN" sz="2800" dirty="0" smtClean="0">
                <a:latin typeface="+mn-ea"/>
              </a:rPr>
              <a:t>月</a:t>
            </a:r>
            <a:r>
              <a:rPr lang="en-US" altLang="zh-CN" sz="2800" dirty="0" smtClean="0">
                <a:latin typeface="+mn-ea"/>
              </a:rPr>
              <a:t>15</a:t>
            </a:r>
            <a:r>
              <a:rPr lang="zh-CN" altLang="zh-CN" sz="2800" dirty="0" smtClean="0">
                <a:latin typeface="+mn-ea"/>
              </a:rPr>
              <a:t>日通过《个人</a:t>
            </a:r>
            <a:endParaRPr lang="en-US" altLang="zh-CN" sz="2800" dirty="0" smtClean="0">
              <a:latin typeface="+mn-ea"/>
            </a:endParaRPr>
          </a:p>
          <a:p>
            <a:pPr algn="dist">
              <a:buNone/>
            </a:pPr>
            <a:r>
              <a:rPr lang="zh-CN" altLang="zh-CN" sz="2800" dirty="0" smtClean="0">
                <a:latin typeface="+mn-ea"/>
              </a:rPr>
              <a:t>信息保护法案》</a:t>
            </a:r>
            <a:r>
              <a:rPr lang="zh-CN" altLang="en-US" sz="2800" dirty="0" smtClean="0">
                <a:latin typeface="+mn-ea"/>
              </a:rPr>
              <a:t>。</a:t>
            </a:r>
            <a:r>
              <a:rPr lang="zh-CN" altLang="zh-CN" sz="2800" dirty="0" smtClean="0">
                <a:latin typeface="+mn-ea"/>
              </a:rPr>
              <a:t>法案规定</a:t>
            </a:r>
            <a:r>
              <a:rPr lang="zh-CN" altLang="en-US" sz="2800" dirty="0" smtClean="0">
                <a:latin typeface="+mn-ea"/>
              </a:rPr>
              <a:t>：</a:t>
            </a:r>
            <a:r>
              <a:rPr lang="zh-CN" altLang="zh-CN" sz="2800" dirty="0" smtClean="0">
                <a:latin typeface="+mn-ea"/>
              </a:rPr>
              <a:t>个人信息保护署可以</a:t>
            </a:r>
            <a:endParaRPr lang="en-US" altLang="zh-CN" sz="2800" dirty="0" smtClean="0">
              <a:latin typeface="+mn-ea"/>
            </a:endParaRPr>
          </a:p>
          <a:p>
            <a:pPr algn="dist">
              <a:buNone/>
            </a:pPr>
            <a:r>
              <a:rPr lang="zh-CN" altLang="zh-CN" sz="2800" dirty="0" smtClean="0">
                <a:latin typeface="+mn-ea"/>
              </a:rPr>
              <a:t>对违反法案的商家处以不超过</a:t>
            </a:r>
            <a:r>
              <a:rPr lang="en-US" altLang="zh-CN" sz="2800" dirty="0" smtClean="0">
                <a:latin typeface="+mn-ea"/>
              </a:rPr>
              <a:t>100</a:t>
            </a:r>
            <a:r>
              <a:rPr lang="zh-CN" altLang="zh-CN" sz="2800" dirty="0" smtClean="0">
                <a:latin typeface="+mn-ea"/>
              </a:rPr>
              <a:t>万新元（约合人民</a:t>
            </a:r>
            <a:endParaRPr lang="en-US" altLang="zh-CN" sz="2800" dirty="0" smtClean="0">
              <a:latin typeface="+mn-ea"/>
            </a:endParaRPr>
          </a:p>
          <a:p>
            <a:pPr algn="dist">
              <a:buNone/>
            </a:pPr>
            <a:r>
              <a:rPr lang="zh-CN" altLang="zh-CN" sz="2800" dirty="0" smtClean="0">
                <a:latin typeface="+mn-ea"/>
              </a:rPr>
              <a:t>币</a:t>
            </a:r>
            <a:r>
              <a:rPr lang="en-US" altLang="zh-CN" sz="2800" dirty="0" smtClean="0">
                <a:latin typeface="+mn-ea"/>
              </a:rPr>
              <a:t>514</a:t>
            </a:r>
            <a:r>
              <a:rPr lang="zh-CN" altLang="zh-CN" sz="2800" dirty="0" smtClean="0">
                <a:latin typeface="+mn-ea"/>
              </a:rPr>
              <a:t>万元）的罚款；个人发一条垃圾短信可能面临</a:t>
            </a:r>
            <a:endParaRPr lang="en-US" altLang="zh-CN" sz="2800" dirty="0" smtClean="0">
              <a:latin typeface="+mn-ea"/>
            </a:endParaRPr>
          </a:p>
          <a:p>
            <a:pPr algn="just">
              <a:buNone/>
            </a:pPr>
            <a:r>
              <a:rPr lang="zh-CN" altLang="zh-CN" sz="2800" dirty="0" smtClean="0">
                <a:latin typeface="+mn-ea"/>
              </a:rPr>
              <a:t>最高</a:t>
            </a:r>
            <a:r>
              <a:rPr lang="en-US" altLang="zh-CN" sz="2800" dirty="0" smtClean="0">
                <a:latin typeface="+mn-ea"/>
              </a:rPr>
              <a:t>1</a:t>
            </a:r>
            <a:r>
              <a:rPr lang="zh-CN" altLang="zh-CN" sz="2800" dirty="0" smtClean="0">
                <a:latin typeface="+mn-ea"/>
              </a:rPr>
              <a:t>万新元（约合人民币</a:t>
            </a:r>
            <a:r>
              <a:rPr lang="en-US" altLang="zh-CN" sz="2800" dirty="0" smtClean="0">
                <a:latin typeface="+mn-ea"/>
              </a:rPr>
              <a:t>5.14</a:t>
            </a:r>
            <a:r>
              <a:rPr lang="zh-CN" altLang="zh-CN" sz="2800" dirty="0" smtClean="0">
                <a:latin typeface="+mn-ea"/>
              </a:rPr>
              <a:t>万元）的罚款。</a:t>
            </a:r>
            <a:endParaRPr lang="en-US" altLang="zh-CN" sz="2800" dirty="0" smtClean="0">
              <a:latin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92500" lnSpcReduction="10000"/>
          </a:bodyPr>
          <a:lstStyle/>
          <a:p>
            <a:endParaRPr lang="en-US" altLang="zh-CN" b="1" dirty="0" smtClean="0">
              <a:latin typeface="+mn-ea"/>
            </a:endParaRPr>
          </a:p>
          <a:p>
            <a:r>
              <a:rPr lang="zh-CN" altLang="zh-CN" b="1" dirty="0" smtClean="0">
                <a:latin typeface="+mn-ea"/>
              </a:rPr>
              <a:t>瑞士</a:t>
            </a:r>
            <a:r>
              <a:rPr lang="zh-CN" altLang="en-US" b="1" dirty="0" smtClean="0">
                <a:latin typeface="+mn-ea"/>
              </a:rPr>
              <a:t>的案例</a:t>
            </a:r>
            <a:endParaRPr lang="en-US" altLang="zh-CN" b="1" dirty="0" smtClean="0">
              <a:latin typeface="+mn-ea"/>
            </a:endParaRPr>
          </a:p>
          <a:p>
            <a:endParaRPr lang="en-US" altLang="zh-CN" dirty="0" smtClean="0">
              <a:latin typeface="+mn-ea"/>
            </a:endParaRPr>
          </a:p>
          <a:p>
            <a:r>
              <a:rPr lang="zh-CN" altLang="zh-CN" dirty="0" smtClean="0">
                <a:latin typeface="+mn-ea"/>
              </a:rPr>
              <a:t>一家建筑商在湖区建设了一个高档生活区，未经许可砍伐了湖边的树木并在售房宣传广告中写道：在此处购房可以无遮挡地看到湖边的景色。建筑商的砍树行为被执法机关发现后，执法机关对其作了三点处理：第一，补种树木；第二，修改售房广告，在广告中注明“随着树木的长高，住户不能直接看到湖景”；第三，罚款</a:t>
            </a:r>
            <a:r>
              <a:rPr lang="en-US" altLang="zh-CN" dirty="0" smtClean="0">
                <a:latin typeface="+mn-ea"/>
              </a:rPr>
              <a:t>500</a:t>
            </a:r>
            <a:r>
              <a:rPr lang="zh-CN" altLang="zh-CN" dirty="0" smtClean="0">
                <a:latin typeface="+mn-ea"/>
              </a:rPr>
              <a:t>万瑞郎。</a:t>
            </a:r>
            <a:r>
              <a:rPr lang="en-US" altLang="zh-CN" dirty="0" smtClean="0">
                <a:latin typeface="+mn-ea"/>
              </a:rPr>
              <a:t>500</a:t>
            </a:r>
            <a:r>
              <a:rPr lang="zh-CN" altLang="zh-CN" dirty="0" smtClean="0">
                <a:latin typeface="+mn-ea"/>
              </a:rPr>
              <a:t>万瑞郎是一个很大数额的罚款，相当于</a:t>
            </a:r>
            <a:r>
              <a:rPr lang="en-US" altLang="zh-CN" dirty="0" smtClean="0">
                <a:latin typeface="+mn-ea"/>
              </a:rPr>
              <a:t>3200</a:t>
            </a:r>
            <a:r>
              <a:rPr lang="zh-CN" altLang="zh-CN" dirty="0" smtClean="0">
                <a:latin typeface="+mn-ea"/>
              </a:rPr>
              <a:t>多万元人民币。罚款数额的计算综合考虑了无树木遮挡和有树木遮挡两种房价，罚款数额相当于两种房价之间的差价。</a:t>
            </a:r>
            <a:endParaRPr lang="zh-CN" altLang="en-US" dirty="0" smtClean="0">
              <a:latin typeface="+mn-ea"/>
            </a:endParaRPr>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47500" lnSpcReduction="20000"/>
          </a:bodyPr>
          <a:lstStyle/>
          <a:p>
            <a:pPr>
              <a:buNone/>
            </a:pPr>
            <a:endParaRPr lang="en-US" altLang="zh-CN" sz="5100" b="1" dirty="0" smtClean="0">
              <a:latin typeface="+mn-ea"/>
            </a:endParaRPr>
          </a:p>
          <a:p>
            <a:pPr>
              <a:buNone/>
            </a:pPr>
            <a:r>
              <a:rPr lang="zh-CN" altLang="en-US" sz="5100" b="1" dirty="0" smtClean="0">
                <a:latin typeface="+mn-ea"/>
              </a:rPr>
              <a:t>（二）</a:t>
            </a:r>
            <a:r>
              <a:rPr lang="zh-CN" altLang="zh-CN" sz="5100" b="1" dirty="0" smtClean="0">
                <a:latin typeface="+mn-ea"/>
              </a:rPr>
              <a:t>执行能力</a:t>
            </a:r>
            <a:endParaRPr lang="en-US" altLang="zh-CN" sz="5100" b="1" dirty="0" smtClean="0">
              <a:latin typeface="+mn-ea"/>
            </a:endParaRPr>
          </a:p>
          <a:p>
            <a:pPr>
              <a:buNone/>
            </a:pPr>
            <a:endParaRPr lang="en-US" altLang="zh-CN" sz="2900" dirty="0" smtClean="0">
              <a:latin typeface="+mn-ea"/>
            </a:endParaRPr>
          </a:p>
          <a:p>
            <a:pPr>
              <a:buNone/>
            </a:pPr>
            <a:r>
              <a:rPr lang="zh-CN" altLang="en-US" sz="4200" dirty="0" smtClean="0">
                <a:latin typeface="仿宋"/>
                <a:ea typeface="仿宋"/>
              </a:rPr>
              <a:t>●</a:t>
            </a:r>
            <a:r>
              <a:rPr lang="zh-CN" altLang="zh-CN" sz="4400" dirty="0" smtClean="0"/>
              <a:t>执行能力是一种执行法律、政策和领导</a:t>
            </a:r>
            <a:r>
              <a:rPr lang="zh-CN" altLang="en-US" sz="4400" dirty="0" smtClean="0"/>
              <a:t>指令</a:t>
            </a:r>
            <a:r>
              <a:rPr lang="zh-CN" altLang="zh-CN" sz="4400" dirty="0" smtClean="0"/>
              <a:t>，使之得到落实的能力。 </a:t>
            </a:r>
          </a:p>
          <a:p>
            <a:pPr>
              <a:buNone/>
            </a:pPr>
            <a:endParaRPr lang="en-US" altLang="zh-CN" sz="4400" dirty="0" smtClean="0">
              <a:latin typeface="+mn-ea"/>
            </a:endParaRPr>
          </a:p>
          <a:p>
            <a:pPr>
              <a:buNone/>
            </a:pPr>
            <a:r>
              <a:rPr lang="zh-CN" altLang="en-US" sz="4200" dirty="0" smtClean="0">
                <a:latin typeface="仿宋"/>
                <a:ea typeface="仿宋"/>
              </a:rPr>
              <a:t>●</a:t>
            </a:r>
            <a:r>
              <a:rPr lang="zh-CN" altLang="zh-CN" sz="4400" dirty="0" smtClean="0">
                <a:latin typeface="+mn-ea"/>
              </a:rPr>
              <a:t>公</a:t>
            </a:r>
            <a:r>
              <a:rPr lang="zh-CN" altLang="zh-CN" sz="4400" dirty="0" smtClean="0">
                <a:latin typeface="+mn-ea"/>
              </a:rPr>
              <a:t>务员的执行活动大体有两种，一是职位要求的执</a:t>
            </a:r>
            <a:r>
              <a:rPr lang="zh-CN" altLang="en-US" sz="4400" dirty="0" smtClean="0">
                <a:latin typeface="+mn-ea"/>
              </a:rPr>
              <a:t>行</a:t>
            </a:r>
            <a:r>
              <a:rPr lang="zh-CN" altLang="zh-CN" sz="4400" dirty="0" smtClean="0">
                <a:latin typeface="+mn-ea"/>
              </a:rPr>
              <a:t>活动，二是领导交办的具体执行事项。</a:t>
            </a:r>
            <a:endParaRPr lang="en-US" altLang="zh-CN" sz="4400" dirty="0" smtClean="0">
              <a:latin typeface="+mn-ea"/>
            </a:endParaRPr>
          </a:p>
          <a:p>
            <a:pPr>
              <a:buNone/>
            </a:pPr>
            <a:endParaRPr lang="en-US" altLang="zh-CN" sz="4400" dirty="0" smtClean="0">
              <a:latin typeface="+mn-ea"/>
            </a:endParaRPr>
          </a:p>
          <a:p>
            <a:pPr>
              <a:buNone/>
            </a:pPr>
            <a:r>
              <a:rPr lang="zh-CN" altLang="en-US" sz="4200" dirty="0" smtClean="0">
                <a:latin typeface="仿宋"/>
                <a:ea typeface="仿宋"/>
              </a:rPr>
              <a:t>●</a:t>
            </a:r>
            <a:r>
              <a:rPr lang="zh-CN" altLang="zh-CN" sz="4400" dirty="0" smtClean="0">
                <a:latin typeface="+mn-ea"/>
              </a:rPr>
              <a:t>两种执行活动性质不同，一种是执行国家法律，一种是执行领导指令。</a:t>
            </a:r>
            <a:endParaRPr lang="en-US" altLang="zh-CN" sz="4400" dirty="0" smtClean="0">
              <a:latin typeface="+mn-ea"/>
            </a:endParaRPr>
          </a:p>
          <a:p>
            <a:endParaRPr lang="en-US" altLang="zh-CN" sz="4400" dirty="0" smtClean="0">
              <a:latin typeface="+mn-ea"/>
            </a:endParaRPr>
          </a:p>
          <a:p>
            <a:pPr>
              <a:buNone/>
            </a:pPr>
            <a:r>
              <a:rPr lang="zh-CN" altLang="en-US" sz="4200" dirty="0" smtClean="0">
                <a:latin typeface="仿宋"/>
                <a:ea typeface="仿宋"/>
              </a:rPr>
              <a:t>●</a:t>
            </a:r>
            <a:r>
              <a:rPr lang="zh-CN" altLang="zh-CN" sz="4400" dirty="0" smtClean="0">
                <a:latin typeface="+mn-ea"/>
              </a:rPr>
              <a:t>两种执行活动有一些共性的东西，面临一些共性的困难。</a:t>
            </a:r>
          </a:p>
          <a:p>
            <a:endParaRPr lang="zh-CN" altLang="zh-CN" sz="4400" dirty="0">
              <a:latin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77500" lnSpcReduction="20000"/>
          </a:bodyPr>
          <a:lstStyle/>
          <a:p>
            <a:pPr>
              <a:buNone/>
            </a:pPr>
            <a:endParaRPr lang="en-US" altLang="zh-CN" b="1" dirty="0" smtClean="0">
              <a:latin typeface="+mn-ea"/>
            </a:endParaRPr>
          </a:p>
          <a:p>
            <a:pPr>
              <a:buNone/>
            </a:pPr>
            <a:r>
              <a:rPr lang="en-US" altLang="zh-CN" b="1" dirty="0" smtClean="0">
                <a:latin typeface="+mn-ea"/>
              </a:rPr>
              <a:t>1.</a:t>
            </a:r>
            <a:r>
              <a:rPr lang="zh-CN" altLang="en-US" b="1" dirty="0" smtClean="0"/>
              <a:t>认清执行中的困难</a:t>
            </a:r>
            <a:endParaRPr lang="en-US" altLang="zh-CN" b="1" dirty="0" smtClean="0"/>
          </a:p>
          <a:p>
            <a:pPr>
              <a:buNone/>
            </a:pPr>
            <a:endParaRPr lang="en-US" altLang="zh-CN" dirty="0" smtClean="0"/>
          </a:p>
          <a:p>
            <a:pPr>
              <a:buNone/>
            </a:pPr>
            <a:r>
              <a:rPr lang="zh-CN" altLang="zh-CN" b="1" dirty="0" smtClean="0"/>
              <a:t>困难之一</a:t>
            </a:r>
            <a:r>
              <a:rPr lang="zh-CN" altLang="en-US" b="1" dirty="0" smtClean="0"/>
              <a:t>：</a:t>
            </a:r>
            <a:r>
              <a:rPr lang="zh-CN" altLang="zh-CN" b="1" dirty="0" smtClean="0"/>
              <a:t>法律和领导的指令都可能不具体、不可操作</a:t>
            </a:r>
            <a:endParaRPr lang="en-US" altLang="zh-CN" b="1" dirty="0" smtClean="0"/>
          </a:p>
          <a:p>
            <a:pPr>
              <a:buNone/>
            </a:pPr>
            <a:endParaRPr lang="en-US" altLang="zh-CN" dirty="0" smtClean="0"/>
          </a:p>
          <a:p>
            <a:pPr algn="dist">
              <a:buNone/>
            </a:pPr>
            <a:r>
              <a:rPr lang="zh-CN" altLang="zh-CN" dirty="0" smtClean="0">
                <a:latin typeface="+mn-ea"/>
              </a:rPr>
              <a:t>二次决策能力</a:t>
            </a:r>
            <a:r>
              <a:rPr lang="zh-CN" altLang="en-US" dirty="0" smtClean="0">
                <a:latin typeface="+mn-ea"/>
              </a:rPr>
              <a:t>的</a:t>
            </a:r>
            <a:r>
              <a:rPr lang="zh-CN" altLang="zh-CN" dirty="0" smtClean="0">
                <a:latin typeface="+mn-ea"/>
              </a:rPr>
              <a:t>美</a:t>
            </a:r>
            <a:r>
              <a:rPr lang="zh-CN" altLang="en-US" dirty="0" smtClean="0">
                <a:latin typeface="+mn-ea"/>
              </a:rPr>
              <a:t>国</a:t>
            </a:r>
            <a:r>
              <a:rPr lang="zh-CN" altLang="zh-CN" dirty="0" smtClean="0">
                <a:latin typeface="+mn-ea"/>
              </a:rPr>
              <a:t>案例：美国的康涅狄格州，上个世纪</a:t>
            </a:r>
            <a:r>
              <a:rPr lang="en-US" altLang="zh-CN" dirty="0" smtClean="0">
                <a:latin typeface="+mn-ea"/>
              </a:rPr>
              <a:t>60</a:t>
            </a:r>
            <a:r>
              <a:rPr lang="zh-CN" altLang="zh-CN" dirty="0" smtClean="0">
                <a:latin typeface="+mn-ea"/>
              </a:rPr>
              <a:t>年代</a:t>
            </a:r>
            <a:endParaRPr lang="en-US" altLang="zh-CN" dirty="0" smtClean="0">
              <a:latin typeface="+mn-ea"/>
            </a:endParaRPr>
          </a:p>
          <a:p>
            <a:pPr algn="dist">
              <a:buNone/>
            </a:pPr>
            <a:r>
              <a:rPr lang="zh-CN" altLang="zh-CN" dirty="0" smtClean="0">
                <a:latin typeface="+mn-ea"/>
              </a:rPr>
              <a:t>时，该州的高速公路经常发生交通事故，造成人员伤亡。州长下</a:t>
            </a:r>
            <a:endParaRPr lang="en-US" altLang="zh-CN" dirty="0" smtClean="0">
              <a:latin typeface="+mn-ea"/>
            </a:endParaRPr>
          </a:p>
          <a:p>
            <a:pPr algn="dist">
              <a:buNone/>
            </a:pPr>
            <a:r>
              <a:rPr lang="zh-CN" altLang="zh-CN" dirty="0" smtClean="0">
                <a:latin typeface="+mn-ea"/>
              </a:rPr>
              <a:t>达了限速令，命令该州高速公路上的汽车每小时只能以</a:t>
            </a:r>
            <a:r>
              <a:rPr lang="en-US" altLang="zh-CN" dirty="0" smtClean="0">
                <a:latin typeface="+mn-ea"/>
              </a:rPr>
              <a:t>55</a:t>
            </a:r>
            <a:r>
              <a:rPr lang="zh-CN" altLang="zh-CN" dirty="0" smtClean="0">
                <a:latin typeface="+mn-ea"/>
              </a:rPr>
              <a:t>英里的</a:t>
            </a:r>
            <a:endParaRPr lang="en-US" altLang="zh-CN" dirty="0" smtClean="0">
              <a:latin typeface="+mn-ea"/>
            </a:endParaRPr>
          </a:p>
          <a:p>
            <a:pPr algn="dist">
              <a:buNone/>
            </a:pPr>
            <a:r>
              <a:rPr lang="zh-CN" altLang="zh-CN" dirty="0" smtClean="0">
                <a:latin typeface="+mn-ea"/>
              </a:rPr>
              <a:t>速度行使。这个命令只明确了汽车行使的速度，其他什么都没明</a:t>
            </a:r>
            <a:endParaRPr lang="en-US" altLang="zh-CN" dirty="0" smtClean="0">
              <a:latin typeface="+mn-ea"/>
            </a:endParaRPr>
          </a:p>
          <a:p>
            <a:pPr algn="dist">
              <a:buNone/>
            </a:pPr>
            <a:r>
              <a:rPr lang="zh-CN" altLang="zh-CN" dirty="0" smtClean="0">
                <a:latin typeface="+mn-ea"/>
              </a:rPr>
              <a:t>确，州警察局如何执行这个命令呢？这就需要二次决策。州警察</a:t>
            </a:r>
            <a:endParaRPr lang="en-US" altLang="zh-CN" dirty="0" smtClean="0">
              <a:latin typeface="+mn-ea"/>
            </a:endParaRPr>
          </a:p>
          <a:p>
            <a:pPr algn="dist">
              <a:buNone/>
            </a:pPr>
            <a:r>
              <a:rPr lang="zh-CN" altLang="zh-CN" dirty="0" smtClean="0">
                <a:latin typeface="+mn-ea"/>
              </a:rPr>
              <a:t>局随后就要就下列问题作出规定：（</a:t>
            </a:r>
            <a:r>
              <a:rPr lang="en-US" altLang="zh-CN" dirty="0" smtClean="0">
                <a:latin typeface="+mn-ea"/>
              </a:rPr>
              <a:t>1</a:t>
            </a:r>
            <a:r>
              <a:rPr lang="zh-CN" altLang="zh-CN" dirty="0" smtClean="0">
                <a:latin typeface="+mn-ea"/>
              </a:rPr>
              <a:t>）可否允许误差；（</a:t>
            </a:r>
            <a:r>
              <a:rPr lang="en-US" altLang="zh-CN" dirty="0" smtClean="0">
                <a:latin typeface="+mn-ea"/>
              </a:rPr>
              <a:t>2</a:t>
            </a:r>
            <a:r>
              <a:rPr lang="zh-CN" altLang="zh-CN" dirty="0" smtClean="0">
                <a:latin typeface="+mn-ea"/>
              </a:rPr>
              <a:t>）如何</a:t>
            </a:r>
            <a:endParaRPr lang="en-US" altLang="zh-CN" dirty="0" smtClean="0">
              <a:latin typeface="+mn-ea"/>
            </a:endParaRPr>
          </a:p>
          <a:p>
            <a:pPr algn="dist">
              <a:buNone/>
            </a:pPr>
            <a:r>
              <a:rPr lang="zh-CN" altLang="zh-CN" dirty="0" smtClean="0">
                <a:latin typeface="+mn-ea"/>
              </a:rPr>
              <a:t>调动警力；（</a:t>
            </a:r>
            <a:r>
              <a:rPr lang="en-US" altLang="zh-CN" dirty="0" smtClean="0">
                <a:latin typeface="+mn-ea"/>
              </a:rPr>
              <a:t>3</a:t>
            </a:r>
            <a:r>
              <a:rPr lang="zh-CN" altLang="zh-CN" dirty="0" smtClean="0">
                <a:latin typeface="+mn-ea"/>
              </a:rPr>
              <a:t>）在哪些路段进行检查；（</a:t>
            </a:r>
            <a:r>
              <a:rPr lang="en-US" altLang="zh-CN" dirty="0" smtClean="0">
                <a:latin typeface="+mn-ea"/>
              </a:rPr>
              <a:t>4</a:t>
            </a:r>
            <a:r>
              <a:rPr lang="zh-CN" altLang="zh-CN" dirty="0" smtClean="0">
                <a:latin typeface="+mn-ea"/>
              </a:rPr>
              <a:t>）是集中检查还是采</a:t>
            </a:r>
            <a:endParaRPr lang="en-US" altLang="zh-CN" dirty="0" smtClean="0">
              <a:latin typeface="+mn-ea"/>
            </a:endParaRPr>
          </a:p>
          <a:p>
            <a:pPr algn="dist">
              <a:buNone/>
            </a:pPr>
            <a:r>
              <a:rPr lang="zh-CN" altLang="zh-CN" dirty="0" smtClean="0">
                <a:latin typeface="+mn-ea"/>
              </a:rPr>
              <a:t>用其他方法进行检查；（</a:t>
            </a:r>
            <a:r>
              <a:rPr lang="en-US" altLang="zh-CN" dirty="0" smtClean="0">
                <a:latin typeface="+mn-ea"/>
              </a:rPr>
              <a:t>5</a:t>
            </a:r>
            <a:r>
              <a:rPr lang="zh-CN" altLang="zh-CN" dirty="0" smtClean="0">
                <a:latin typeface="+mn-ea"/>
              </a:rPr>
              <a:t>）如何逮捕违章者。</a:t>
            </a:r>
            <a:endParaRPr lang="en-US" altLang="zh-CN" dirty="0" smtClean="0">
              <a:latin typeface="+mn-ea"/>
            </a:endParaRPr>
          </a:p>
          <a:p>
            <a:endParaRPr lang="en-US" altLang="zh-C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a:bodyPr>
          <a:lstStyle/>
          <a:p>
            <a:pPr>
              <a:buNone/>
            </a:pPr>
            <a:endParaRPr lang="en-US" altLang="zh-CN" sz="2400" b="1" dirty="0" smtClean="0"/>
          </a:p>
          <a:p>
            <a:pPr>
              <a:buNone/>
            </a:pPr>
            <a:r>
              <a:rPr lang="zh-CN" altLang="zh-CN" sz="2400" b="1" dirty="0" smtClean="0"/>
              <a:t>困难之二</a:t>
            </a:r>
            <a:r>
              <a:rPr lang="zh-CN" altLang="en-US" sz="2400" b="1" dirty="0" smtClean="0"/>
              <a:t>：</a:t>
            </a:r>
            <a:r>
              <a:rPr lang="zh-CN" altLang="zh-CN" sz="2400" b="1" dirty="0" smtClean="0"/>
              <a:t>法律和领导的指令都可能有自相矛盾和相互</a:t>
            </a:r>
            <a:endParaRPr lang="en-US" altLang="zh-CN" sz="2400" b="1" dirty="0" smtClean="0"/>
          </a:p>
          <a:p>
            <a:pPr>
              <a:buNone/>
            </a:pPr>
            <a:r>
              <a:rPr lang="zh-CN" altLang="zh-CN" sz="2400" b="1" dirty="0" smtClean="0"/>
              <a:t>矛盾之处</a:t>
            </a:r>
            <a:endParaRPr lang="en-US" altLang="zh-CN" sz="2400" b="1" dirty="0" smtClean="0"/>
          </a:p>
          <a:p>
            <a:pPr>
              <a:buNone/>
            </a:pPr>
            <a:endParaRPr lang="en-US" altLang="zh-CN" sz="2000" dirty="0" smtClean="0">
              <a:latin typeface="+mn-ea"/>
            </a:endParaRPr>
          </a:p>
          <a:p>
            <a:pPr>
              <a:buNone/>
            </a:pPr>
            <a:r>
              <a:rPr lang="zh-CN" altLang="en-US" sz="2000" dirty="0" smtClean="0">
                <a:latin typeface="+mn-ea"/>
              </a:rPr>
              <a:t>解决法律冲突需</a:t>
            </a:r>
            <a:r>
              <a:rPr lang="zh-CN" altLang="zh-CN" sz="2000" dirty="0" smtClean="0">
                <a:latin typeface="+mn-ea"/>
              </a:rPr>
              <a:t>注意</a:t>
            </a:r>
            <a:r>
              <a:rPr lang="zh-CN" altLang="en-US" sz="2000" dirty="0" smtClean="0">
                <a:latin typeface="+mn-ea"/>
              </a:rPr>
              <a:t>的</a:t>
            </a:r>
            <a:r>
              <a:rPr lang="zh-CN" altLang="zh-CN" sz="2000" dirty="0" smtClean="0">
                <a:latin typeface="+mn-ea"/>
              </a:rPr>
              <a:t>两个问题</a:t>
            </a:r>
            <a:r>
              <a:rPr lang="zh-CN" altLang="en-US" sz="2000" dirty="0" smtClean="0">
                <a:latin typeface="+mn-ea"/>
              </a:rPr>
              <a:t>：</a:t>
            </a:r>
            <a:endParaRPr lang="en-US" altLang="zh-CN" sz="2000" dirty="0" smtClean="0">
              <a:latin typeface="+mn-ea"/>
            </a:endParaRPr>
          </a:p>
          <a:p>
            <a:pPr>
              <a:buNone/>
            </a:pPr>
            <a:r>
              <a:rPr lang="zh-CN" altLang="zh-CN" sz="2000" dirty="0" smtClean="0">
                <a:latin typeface="+mn-ea"/>
              </a:rPr>
              <a:t>第一，按照法律适用原则适用法律，这些原则包括：有上位法和下位法</a:t>
            </a:r>
            <a:endParaRPr lang="en-US" altLang="zh-CN" sz="2000" dirty="0" smtClean="0">
              <a:latin typeface="+mn-ea"/>
            </a:endParaRPr>
          </a:p>
          <a:p>
            <a:pPr>
              <a:buNone/>
            </a:pPr>
            <a:r>
              <a:rPr lang="zh-CN" altLang="zh-CN" sz="2000" dirty="0" smtClean="0">
                <a:latin typeface="+mn-ea"/>
              </a:rPr>
              <a:t>的，适用上位法；有新法和旧法的，适用新法；有一般法和特别法的，</a:t>
            </a:r>
            <a:endParaRPr lang="en-US" altLang="zh-CN" sz="2000" dirty="0" smtClean="0">
              <a:latin typeface="+mn-ea"/>
            </a:endParaRPr>
          </a:p>
          <a:p>
            <a:pPr>
              <a:buNone/>
            </a:pPr>
            <a:r>
              <a:rPr lang="zh-CN" altLang="zh-CN" sz="2000" dirty="0" smtClean="0">
                <a:latin typeface="+mn-ea"/>
              </a:rPr>
              <a:t>适用特别法</a:t>
            </a:r>
            <a:r>
              <a:rPr lang="zh-CN" altLang="en-US" sz="2000" dirty="0" smtClean="0">
                <a:latin typeface="+mn-ea"/>
              </a:rPr>
              <a:t>。</a:t>
            </a:r>
            <a:r>
              <a:rPr lang="zh-CN" altLang="zh-CN" sz="2000" dirty="0" smtClean="0">
                <a:latin typeface="+mn-ea"/>
              </a:rPr>
              <a:t>第二，依法处理法律冲突。</a:t>
            </a:r>
            <a:endParaRPr lang="en-US" altLang="zh-CN" sz="2000" dirty="0" smtClean="0">
              <a:latin typeface="+mn-ea"/>
            </a:endParaRPr>
          </a:p>
          <a:p>
            <a:pPr>
              <a:buNone/>
            </a:pPr>
            <a:endParaRPr lang="en-US" altLang="zh-CN" sz="2000" dirty="0" smtClean="0">
              <a:latin typeface="+mn-ea"/>
            </a:endParaRPr>
          </a:p>
          <a:p>
            <a:endParaRPr lang="en-US" altLang="zh-CN"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pPr>
              <a:buNone/>
            </a:pPr>
            <a:endParaRPr lang="en-US" altLang="zh-CN" dirty="0" smtClean="0"/>
          </a:p>
          <a:p>
            <a:pPr>
              <a:buNone/>
            </a:pPr>
            <a:r>
              <a:rPr lang="en-US" altLang="zh-CN" b="1" dirty="0" smtClean="0"/>
              <a:t>《</a:t>
            </a:r>
            <a:r>
              <a:rPr lang="zh-CN" altLang="en-US" b="1" dirty="0" smtClean="0"/>
              <a:t>立法法</a:t>
            </a:r>
            <a:r>
              <a:rPr lang="en-US" altLang="zh-CN" b="1" dirty="0" smtClean="0"/>
              <a:t>》</a:t>
            </a:r>
            <a:r>
              <a:rPr lang="zh-CN" altLang="zh-CN" b="1" dirty="0" smtClean="0"/>
              <a:t>第八十六条</a:t>
            </a:r>
            <a:endParaRPr lang="en-US" altLang="zh-CN" b="1" dirty="0" smtClean="0"/>
          </a:p>
          <a:p>
            <a:endParaRPr lang="en-US" altLang="zh-CN" dirty="0" smtClean="0"/>
          </a:p>
          <a:p>
            <a:pPr>
              <a:buNone/>
            </a:pPr>
            <a:r>
              <a:rPr lang="zh-CN" altLang="zh-CN" dirty="0" smtClean="0"/>
              <a:t>地方性法规、规章之间不一致时，由有关机关依照下列规定的权</a:t>
            </a:r>
            <a:endParaRPr lang="en-US" altLang="zh-CN" dirty="0" smtClean="0"/>
          </a:p>
          <a:p>
            <a:pPr>
              <a:buNone/>
            </a:pPr>
            <a:r>
              <a:rPr lang="zh-CN" altLang="zh-CN" dirty="0" smtClean="0"/>
              <a:t>限作出裁决：（一）同一机关制定的新的一般规定与旧的特别规</a:t>
            </a:r>
            <a:endParaRPr lang="en-US" altLang="zh-CN" dirty="0" smtClean="0"/>
          </a:p>
          <a:p>
            <a:pPr>
              <a:buNone/>
            </a:pPr>
            <a:r>
              <a:rPr lang="zh-CN" altLang="zh-CN" dirty="0" smtClean="0"/>
              <a:t>定不一致时，由制定机关裁决；（二）地方性法规与部门规章之</a:t>
            </a:r>
            <a:endParaRPr lang="en-US" altLang="zh-CN" dirty="0" smtClean="0"/>
          </a:p>
          <a:p>
            <a:pPr>
              <a:buNone/>
            </a:pPr>
            <a:r>
              <a:rPr lang="zh-CN" altLang="zh-CN" dirty="0" smtClean="0"/>
              <a:t>间对同一事项的规定不一致，不能确定如何适用时，由国务院提</a:t>
            </a:r>
            <a:endParaRPr lang="en-US" altLang="zh-CN" dirty="0" smtClean="0"/>
          </a:p>
          <a:p>
            <a:pPr>
              <a:buNone/>
            </a:pPr>
            <a:r>
              <a:rPr lang="zh-CN" altLang="zh-CN" dirty="0" smtClean="0"/>
              <a:t>出意见，国务院认为应当适用地方性法规的，应当决定在该地方</a:t>
            </a:r>
            <a:endParaRPr lang="en-US" altLang="zh-CN" dirty="0" smtClean="0"/>
          </a:p>
          <a:p>
            <a:pPr>
              <a:buNone/>
            </a:pPr>
            <a:r>
              <a:rPr lang="zh-CN" altLang="zh-CN" dirty="0" smtClean="0"/>
              <a:t>适用地方性法规的规定；认为应当适用部门规章的，应当提请全</a:t>
            </a:r>
            <a:endParaRPr lang="en-US" altLang="zh-CN" dirty="0" smtClean="0"/>
          </a:p>
          <a:p>
            <a:pPr>
              <a:buNone/>
            </a:pPr>
            <a:r>
              <a:rPr lang="zh-CN" altLang="zh-CN" dirty="0" smtClean="0"/>
              <a:t>国人民代表大会常务委员会裁决；（三）部门规章之间、部门规</a:t>
            </a:r>
            <a:endParaRPr lang="en-US" altLang="zh-CN" dirty="0" smtClean="0"/>
          </a:p>
          <a:p>
            <a:pPr>
              <a:buNone/>
            </a:pPr>
            <a:r>
              <a:rPr lang="zh-CN" altLang="zh-CN" dirty="0" smtClean="0"/>
              <a:t>章与地方政府规章之间对同一事项的规定不一致时，由国务院裁</a:t>
            </a:r>
            <a:endParaRPr lang="en-US" altLang="zh-CN" dirty="0" smtClean="0"/>
          </a:p>
          <a:p>
            <a:pPr>
              <a:buNone/>
            </a:pPr>
            <a:r>
              <a:rPr lang="zh-CN" altLang="zh-CN" dirty="0" smtClean="0"/>
              <a:t>决。</a:t>
            </a:r>
            <a:r>
              <a:rPr lang="en-US" altLang="zh-CN" dirty="0" smtClean="0"/>
              <a:t/>
            </a:r>
            <a:br>
              <a:rPr lang="en-US" altLang="zh-CN" dirty="0" smtClean="0"/>
            </a:b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pPr>
            <a:endParaRPr lang="en-US" altLang="zh-CN" sz="2800" dirty="0" smtClean="0">
              <a:latin typeface="+mn-ea"/>
            </a:endParaRPr>
          </a:p>
          <a:p>
            <a:pPr>
              <a:buNone/>
            </a:pPr>
            <a:r>
              <a:rPr lang="zh-CN" altLang="en-US" sz="2800" b="1" dirty="0" smtClean="0">
                <a:latin typeface="+mn-ea"/>
              </a:rPr>
              <a:t>领导指令冲突的两种情况：</a:t>
            </a:r>
            <a:endParaRPr lang="en-US" altLang="zh-CN" sz="2800" b="1" dirty="0" smtClean="0">
              <a:latin typeface="+mn-ea"/>
            </a:endParaRPr>
          </a:p>
          <a:p>
            <a:pPr>
              <a:buNone/>
            </a:pPr>
            <a:endParaRPr lang="en-US" altLang="zh-CN" sz="2800" dirty="0" smtClean="0"/>
          </a:p>
          <a:p>
            <a:pPr>
              <a:buNone/>
            </a:pPr>
            <a:r>
              <a:rPr lang="zh-CN" altLang="en-US" sz="2000" dirty="0" smtClean="0">
                <a:latin typeface="仿宋"/>
                <a:ea typeface="仿宋"/>
              </a:rPr>
              <a:t>●</a:t>
            </a:r>
            <a:r>
              <a:rPr lang="zh-CN" altLang="zh-CN" sz="2800" dirty="0" smtClean="0"/>
              <a:t>出自同一个领导的、前后冲突的指令</a:t>
            </a:r>
            <a:endParaRPr lang="en-US" altLang="zh-CN" sz="2800" dirty="0" smtClean="0"/>
          </a:p>
          <a:p>
            <a:pPr>
              <a:buNone/>
            </a:pPr>
            <a:r>
              <a:rPr lang="zh-CN" altLang="en-US" sz="2000" dirty="0" smtClean="0">
                <a:latin typeface="仿宋"/>
                <a:ea typeface="仿宋"/>
              </a:rPr>
              <a:t>●</a:t>
            </a:r>
            <a:r>
              <a:rPr lang="zh-CN" altLang="zh-CN" sz="2800" dirty="0" smtClean="0"/>
              <a:t>出自几个领导的对同一事项的冲突的指令</a:t>
            </a:r>
            <a:endParaRPr lang="en-US" altLang="zh-CN" sz="2800" dirty="0" smtClean="0"/>
          </a:p>
          <a:p>
            <a:pPr>
              <a:buNone/>
            </a:pPr>
            <a:r>
              <a:rPr lang="zh-CN" altLang="en-US" sz="2800" dirty="0" smtClean="0"/>
              <a:t>解决这两种冲突，需要执行者与领导进行沟通、汇</a:t>
            </a:r>
            <a:endParaRPr lang="en-US" altLang="zh-CN" sz="2800" dirty="0" smtClean="0"/>
          </a:p>
          <a:p>
            <a:pPr>
              <a:buNone/>
            </a:pPr>
            <a:r>
              <a:rPr lang="zh-CN" altLang="en-US" sz="2800" dirty="0" smtClean="0"/>
              <a:t>报。</a:t>
            </a:r>
            <a:endParaRPr lang="en-US" altLang="zh-CN" sz="2800" dirty="0" smtClean="0">
              <a:latin typeface="+mn-ea"/>
            </a:endParaRP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92500" lnSpcReduction="20000"/>
          </a:bodyPr>
          <a:lstStyle/>
          <a:p>
            <a:pPr>
              <a:buNone/>
            </a:pPr>
            <a:endParaRPr lang="en-US" altLang="zh-CN" b="1" dirty="0" smtClean="0"/>
          </a:p>
          <a:p>
            <a:pPr>
              <a:buNone/>
            </a:pPr>
            <a:r>
              <a:rPr lang="zh-CN" altLang="zh-CN" b="1" dirty="0" smtClean="0"/>
              <a:t>困难之三</a:t>
            </a:r>
            <a:r>
              <a:rPr lang="zh-CN" altLang="en-US" b="1" dirty="0" smtClean="0"/>
              <a:t>：</a:t>
            </a:r>
            <a:r>
              <a:rPr lang="zh-CN" altLang="zh-CN" b="1" dirty="0" smtClean="0"/>
              <a:t>有权机关（上级行政机关、本行政机关</a:t>
            </a:r>
            <a:r>
              <a:rPr lang="zh-CN" altLang="en-US" b="1" dirty="0" smtClean="0"/>
              <a:t>等</a:t>
            </a:r>
            <a:r>
              <a:rPr lang="zh-CN" altLang="zh-CN" b="1" dirty="0" smtClean="0"/>
              <a:t>）</a:t>
            </a:r>
            <a:endParaRPr lang="en-US" altLang="zh-CN" b="1" dirty="0" smtClean="0"/>
          </a:p>
          <a:p>
            <a:pPr>
              <a:buNone/>
            </a:pPr>
            <a:r>
              <a:rPr lang="zh-CN" altLang="zh-CN" b="1" dirty="0" smtClean="0"/>
              <a:t>要求执行人员执行某项政策，但又不提供支持政策执行</a:t>
            </a:r>
            <a:endParaRPr lang="en-US" altLang="zh-CN" b="1" dirty="0" smtClean="0"/>
          </a:p>
          <a:p>
            <a:pPr>
              <a:buNone/>
            </a:pPr>
            <a:r>
              <a:rPr lang="zh-CN" altLang="zh-CN" b="1" dirty="0" smtClean="0"/>
              <a:t>的物质手段</a:t>
            </a:r>
            <a:endParaRPr lang="en-US" altLang="zh-CN" b="1" dirty="0" smtClean="0"/>
          </a:p>
          <a:p>
            <a:pPr>
              <a:buNone/>
            </a:pPr>
            <a:endParaRPr lang="en-US" altLang="zh-CN" dirty="0" smtClean="0"/>
          </a:p>
          <a:p>
            <a:pPr>
              <a:buNone/>
            </a:pPr>
            <a:r>
              <a:rPr lang="zh-CN" altLang="zh-CN" dirty="0" smtClean="0"/>
              <a:t>广东案例</a:t>
            </a:r>
            <a:r>
              <a:rPr lang="zh-CN" altLang="en-US" dirty="0" smtClean="0"/>
              <a:t>：</a:t>
            </a:r>
            <a:r>
              <a:rPr lang="zh-CN" altLang="zh-CN" dirty="0" smtClean="0"/>
              <a:t>社会组织评估定级</a:t>
            </a:r>
            <a:r>
              <a:rPr lang="zh-CN" altLang="en-US" dirty="0" smtClean="0"/>
              <a:t>需要</a:t>
            </a:r>
            <a:r>
              <a:rPr lang="zh-CN" altLang="zh-CN" dirty="0" smtClean="0"/>
              <a:t>用钱，钱主要用于评估委</a:t>
            </a:r>
            <a:endParaRPr lang="en-US" altLang="zh-CN" dirty="0" smtClean="0"/>
          </a:p>
          <a:p>
            <a:pPr>
              <a:buNone/>
            </a:pPr>
            <a:r>
              <a:rPr lang="zh-CN" altLang="zh-CN" dirty="0" smtClean="0"/>
              <a:t>员、复核委员、专家组成员以及其他工作人员的劳务报酬，</a:t>
            </a:r>
            <a:endParaRPr lang="en-US" altLang="zh-CN" dirty="0" smtClean="0"/>
          </a:p>
          <a:p>
            <a:pPr>
              <a:buNone/>
            </a:pPr>
            <a:r>
              <a:rPr lang="zh-CN" altLang="zh-CN" dirty="0" smtClean="0"/>
              <a:t>评估工作宣传，新闻媒体公告，评估工作会议，评估工作文</a:t>
            </a:r>
            <a:endParaRPr lang="en-US" altLang="zh-CN" dirty="0" smtClean="0"/>
          </a:p>
          <a:p>
            <a:pPr>
              <a:buNone/>
            </a:pPr>
            <a:r>
              <a:rPr lang="zh-CN" altLang="zh-CN" dirty="0" smtClean="0"/>
              <a:t>件和材料打印，购置办公用品等。钱由政府财政拨，但广东</a:t>
            </a:r>
            <a:endParaRPr lang="en-US" altLang="zh-CN" dirty="0" smtClean="0"/>
          </a:p>
          <a:p>
            <a:pPr>
              <a:buNone/>
            </a:pPr>
            <a:r>
              <a:rPr lang="zh-CN" altLang="zh-CN" dirty="0" smtClean="0"/>
              <a:t>有些地方的财政拨付不及时，在这些地方，这项工作就只能</a:t>
            </a:r>
            <a:endParaRPr lang="en-US" altLang="zh-CN" dirty="0" smtClean="0"/>
          </a:p>
          <a:p>
            <a:pPr>
              <a:buNone/>
            </a:pPr>
            <a:r>
              <a:rPr lang="zh-CN" altLang="en-US" dirty="0" smtClean="0"/>
              <a:t>暂时</a:t>
            </a:r>
            <a:r>
              <a:rPr lang="zh-CN" altLang="zh-CN" dirty="0" smtClean="0"/>
              <a:t>搁置。</a:t>
            </a:r>
            <a:endParaRPr lang="zh-CN" altLang="en-US" b="1" dirty="0" smtClean="0"/>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400" b="1" dirty="0" smtClean="0"/>
              <a:t/>
            </a:r>
            <a:br>
              <a:rPr lang="en-US" altLang="zh-CN" sz="4400" b="1" dirty="0" smtClean="0"/>
            </a:br>
            <a:r>
              <a:rPr lang="en-US" altLang="zh-CN" sz="4400" b="1" dirty="0" smtClean="0"/>
              <a:t/>
            </a:r>
            <a:br>
              <a:rPr lang="en-US" altLang="zh-CN" sz="4400" b="1" dirty="0" smtClean="0"/>
            </a:br>
            <a:r>
              <a:rPr lang="en-US" altLang="zh-CN" sz="4400" b="1" dirty="0" smtClean="0"/>
              <a:t/>
            </a:r>
            <a:br>
              <a:rPr lang="en-US" altLang="zh-CN" sz="4400" b="1" dirty="0" smtClean="0"/>
            </a:br>
            <a:r>
              <a:rPr lang="en-US" altLang="zh-CN" sz="4400" b="1" dirty="0" smtClean="0"/>
              <a:t/>
            </a:r>
            <a:br>
              <a:rPr lang="en-US" altLang="zh-CN" sz="4400" b="1" dirty="0" smtClean="0"/>
            </a:br>
            <a:r>
              <a:rPr lang="zh-CN" altLang="zh-CN" sz="4400" b="1" dirty="0" smtClean="0"/>
              <a:t>一、依法行政的内涵和基本要求</a:t>
            </a:r>
            <a:r>
              <a:rPr lang="zh-CN" altLang="zh-CN" dirty="0" smtClean="0"/>
              <a:t/>
            </a:r>
            <a:br>
              <a:rPr lang="zh-CN" altLang="zh-CN" dirty="0" smtClean="0"/>
            </a:br>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zh-CN" altLang="zh-CN" sz="3600" dirty="0" smtClean="0"/>
              <a:t>依法行政</a:t>
            </a:r>
            <a:r>
              <a:rPr lang="zh-CN" altLang="en-US" sz="3600" dirty="0" smtClean="0"/>
              <a:t>：</a:t>
            </a:r>
            <a:r>
              <a:rPr lang="zh-CN" altLang="zh-CN" sz="3600" dirty="0" smtClean="0"/>
              <a:t>政府机关和政府公务员推行</a:t>
            </a:r>
            <a:endParaRPr lang="en-US" altLang="zh-CN" sz="3600" dirty="0" smtClean="0"/>
          </a:p>
          <a:p>
            <a:pPr>
              <a:buNone/>
            </a:pPr>
            <a:r>
              <a:rPr lang="zh-CN" altLang="zh-CN" sz="3600" dirty="0" smtClean="0"/>
              <a:t>政务和管理事务必须依据法律，符合法</a:t>
            </a:r>
            <a:endParaRPr lang="en-US" altLang="zh-CN" sz="3600" dirty="0" smtClean="0"/>
          </a:p>
          <a:p>
            <a:pPr>
              <a:buNone/>
            </a:pPr>
            <a:r>
              <a:rPr lang="zh-CN" altLang="zh-CN" sz="3600" dirty="0" smtClean="0"/>
              <a:t>律，不与法律相抵触。</a:t>
            </a:r>
            <a:endParaRPr lang="en-US" altLang="zh-CN" sz="3600" dirty="0" smtClean="0"/>
          </a:p>
          <a:p>
            <a:pPr>
              <a:buNone/>
            </a:pPr>
            <a:r>
              <a:rPr lang="zh-CN" altLang="zh-CN" sz="3600" dirty="0" smtClean="0"/>
              <a:t>从行政过程的角度看，依法行政的基本</a:t>
            </a:r>
            <a:endParaRPr lang="en-US" altLang="zh-CN" sz="3600" dirty="0" smtClean="0"/>
          </a:p>
          <a:p>
            <a:pPr>
              <a:buNone/>
            </a:pPr>
            <a:r>
              <a:rPr lang="zh-CN" altLang="zh-CN" sz="3600" dirty="0" smtClean="0"/>
              <a:t>要求是</a:t>
            </a:r>
            <a:r>
              <a:rPr lang="zh-CN" altLang="en-US" sz="3600" dirty="0" smtClean="0"/>
              <a:t>：</a:t>
            </a:r>
            <a:endParaRPr lang="en-US" altLang="zh-CN" sz="3600" dirty="0" smtClean="0"/>
          </a:p>
          <a:p>
            <a:pPr>
              <a:buNone/>
            </a:pPr>
            <a:r>
              <a:rPr lang="zh-CN" altLang="en-US" sz="2200" dirty="0" smtClean="0">
                <a:latin typeface="仿宋"/>
                <a:ea typeface="仿宋"/>
              </a:rPr>
              <a:t>●</a:t>
            </a:r>
            <a:r>
              <a:rPr lang="zh-CN" altLang="zh-CN" sz="3600" dirty="0" smtClean="0"/>
              <a:t>依法决策</a:t>
            </a:r>
            <a:endParaRPr lang="en-US" altLang="zh-CN" sz="3600" dirty="0" smtClean="0"/>
          </a:p>
          <a:p>
            <a:pPr>
              <a:buNone/>
            </a:pPr>
            <a:r>
              <a:rPr lang="zh-CN" altLang="en-US" sz="2200" dirty="0" smtClean="0">
                <a:latin typeface="仿宋"/>
                <a:ea typeface="仿宋"/>
              </a:rPr>
              <a:t>●</a:t>
            </a:r>
            <a:r>
              <a:rPr lang="zh-CN" altLang="zh-CN" sz="3600" dirty="0" smtClean="0"/>
              <a:t>依法执行</a:t>
            </a:r>
            <a:endParaRPr lang="en-US" altLang="zh-CN" sz="3600" dirty="0" smtClean="0"/>
          </a:p>
          <a:p>
            <a:pPr>
              <a:buNone/>
            </a:pPr>
            <a:r>
              <a:rPr lang="zh-CN" altLang="en-US" sz="2200" dirty="0" smtClean="0">
                <a:latin typeface="仿宋"/>
                <a:ea typeface="仿宋"/>
              </a:rPr>
              <a:t>●</a:t>
            </a:r>
            <a:r>
              <a:rPr lang="zh-CN" altLang="zh-CN" sz="3600" dirty="0" smtClean="0"/>
              <a:t>依法担责</a:t>
            </a:r>
          </a:p>
          <a:p>
            <a:endParaRPr lang="zh-CN" alt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a:xfrm>
            <a:off x="395536" y="1988840"/>
            <a:ext cx="8291264" cy="4335760"/>
          </a:xfrm>
        </p:spPr>
        <p:txBody>
          <a:bodyPr>
            <a:normAutofit fontScale="85000" lnSpcReduction="10000"/>
          </a:bodyPr>
          <a:lstStyle/>
          <a:p>
            <a:pPr>
              <a:buNone/>
            </a:pPr>
            <a:endParaRPr lang="en-US" altLang="zh-CN" sz="2800" b="1" dirty="0" smtClean="0">
              <a:latin typeface="+mn-ea"/>
            </a:endParaRPr>
          </a:p>
          <a:p>
            <a:pPr>
              <a:buNone/>
            </a:pPr>
            <a:r>
              <a:rPr lang="en-US" altLang="zh-CN" sz="2800" b="1" dirty="0" smtClean="0">
                <a:latin typeface="+mn-ea"/>
              </a:rPr>
              <a:t>2.</a:t>
            </a:r>
            <a:r>
              <a:rPr lang="zh-CN" altLang="zh-CN" sz="2800" b="1" dirty="0" smtClean="0"/>
              <a:t>不能执行明显违法的决定和命令</a:t>
            </a:r>
            <a:endParaRPr lang="zh-CN" altLang="zh-CN" sz="2800" dirty="0" smtClean="0"/>
          </a:p>
          <a:p>
            <a:pPr>
              <a:buNone/>
            </a:pPr>
            <a:endParaRPr lang="en-US" altLang="zh-CN" sz="2800" dirty="0" smtClean="0"/>
          </a:p>
          <a:p>
            <a:pPr>
              <a:buNone/>
            </a:pPr>
            <a:r>
              <a:rPr lang="zh-CN" altLang="zh-CN" sz="2800" b="1" dirty="0" smtClean="0"/>
              <a:t>《公务员法》第五十四条</a:t>
            </a:r>
            <a:endParaRPr lang="en-US" altLang="zh-CN" sz="2800" b="1" dirty="0" smtClean="0"/>
          </a:p>
          <a:p>
            <a:pPr>
              <a:buNone/>
            </a:pPr>
            <a:r>
              <a:rPr lang="zh-CN" altLang="zh-CN" sz="2800" dirty="0" smtClean="0"/>
              <a:t>公务员执行公务时，认为上级的决定或者命令有错误的，可</a:t>
            </a:r>
            <a:endParaRPr lang="en-US" altLang="zh-CN" sz="2800" dirty="0" smtClean="0"/>
          </a:p>
          <a:p>
            <a:pPr>
              <a:buNone/>
            </a:pPr>
            <a:r>
              <a:rPr lang="zh-CN" altLang="zh-CN" sz="2800" dirty="0" smtClean="0"/>
              <a:t>以向上级提出改正或者撤销该决定或者命令的意见；上级不</a:t>
            </a:r>
            <a:endParaRPr lang="en-US" altLang="zh-CN" sz="2800" dirty="0" smtClean="0"/>
          </a:p>
          <a:p>
            <a:pPr>
              <a:buNone/>
            </a:pPr>
            <a:r>
              <a:rPr lang="zh-CN" altLang="zh-CN" sz="2800" dirty="0" smtClean="0"/>
              <a:t>改变该决定或者命令，或者要求立即执行的，公务员应当执</a:t>
            </a:r>
            <a:endParaRPr lang="en-US" altLang="zh-CN" sz="2800" dirty="0" smtClean="0"/>
          </a:p>
          <a:p>
            <a:pPr>
              <a:buNone/>
            </a:pPr>
            <a:r>
              <a:rPr lang="zh-CN" altLang="zh-CN" sz="2800" dirty="0" smtClean="0"/>
              <a:t>行该决定或者命令，执行的后果由上级负责，公务员不承担</a:t>
            </a:r>
            <a:endParaRPr lang="en-US" altLang="zh-CN" sz="2800" dirty="0" smtClean="0"/>
          </a:p>
          <a:p>
            <a:pPr>
              <a:buNone/>
            </a:pPr>
            <a:r>
              <a:rPr lang="zh-CN" altLang="zh-CN" sz="2800" dirty="0" smtClean="0"/>
              <a:t>责任；但是，公务员执行明显违法的决定或者命令的，应当</a:t>
            </a:r>
            <a:endParaRPr lang="en-US" altLang="zh-CN" sz="2800" dirty="0" smtClean="0"/>
          </a:p>
          <a:p>
            <a:pPr>
              <a:buNone/>
            </a:pPr>
            <a:r>
              <a:rPr lang="zh-CN" altLang="zh-CN" sz="2800" dirty="0" smtClean="0"/>
              <a:t>依法承担相应的责任。</a:t>
            </a:r>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62500" lnSpcReduction="20000"/>
          </a:bodyPr>
          <a:lstStyle/>
          <a:p>
            <a:pPr>
              <a:buNone/>
            </a:pPr>
            <a:endParaRPr lang="en-US" altLang="zh-CN" b="1" dirty="0" smtClean="0"/>
          </a:p>
          <a:p>
            <a:pPr>
              <a:buNone/>
            </a:pPr>
            <a:r>
              <a:rPr lang="zh-CN" altLang="zh-CN" sz="2900" b="1" dirty="0" smtClean="0"/>
              <a:t>明显违法的决定和命令</a:t>
            </a:r>
            <a:r>
              <a:rPr lang="zh-CN" altLang="en-US" sz="2900" b="1" dirty="0" smtClean="0"/>
              <a:t>举例</a:t>
            </a:r>
            <a:r>
              <a:rPr lang="zh-CN" altLang="zh-CN" sz="2900" b="1" dirty="0" smtClean="0"/>
              <a:t>：</a:t>
            </a:r>
          </a:p>
          <a:p>
            <a:endParaRPr lang="en-US" altLang="zh-CN" dirty="0" smtClean="0"/>
          </a:p>
          <a:p>
            <a:r>
              <a:rPr lang="zh-CN" altLang="zh-CN" dirty="0" smtClean="0"/>
              <a:t>第一，决定或者命令严重威胁社会安全。例如，某市政府命令一个有爆炸危险并已经停止向外供气的煤气供应站立即恢复向外供气。此命令如果执行，可能会给人民生命财产安全造成重大的且无法挽回的损害。</a:t>
            </a:r>
          </a:p>
          <a:p>
            <a:endParaRPr lang="en-US" altLang="zh-CN" dirty="0" smtClean="0"/>
          </a:p>
          <a:p>
            <a:r>
              <a:rPr lang="zh-CN" altLang="zh-CN" dirty="0" smtClean="0"/>
              <a:t>第二，决定或者命令严重超越职权。例如，某县政府作出一项行政决定，规定其所制定的强制拆迁的决定属于行政终局裁决，行政相对人不准对该决定提起行政诉讼。</a:t>
            </a:r>
          </a:p>
          <a:p>
            <a:endParaRPr lang="en-US" altLang="zh-CN" dirty="0" smtClean="0"/>
          </a:p>
          <a:p>
            <a:r>
              <a:rPr lang="zh-CN" altLang="zh-CN" dirty="0" smtClean="0"/>
              <a:t>第三，决定或者命令有犯罪或者唆使他人犯罪的情形。例如，公安局领导命令</a:t>
            </a:r>
            <a:r>
              <a:rPr lang="zh-CN" altLang="en-US" dirty="0" smtClean="0"/>
              <a:t>警察</a:t>
            </a:r>
            <a:r>
              <a:rPr lang="zh-CN" altLang="zh-CN" dirty="0" smtClean="0"/>
              <a:t>对相对人使用暴力手段，</a:t>
            </a:r>
            <a:r>
              <a:rPr lang="zh-CN" altLang="en-US" dirty="0" smtClean="0"/>
              <a:t>使</a:t>
            </a:r>
            <a:r>
              <a:rPr lang="zh-CN" altLang="zh-CN" dirty="0" smtClean="0"/>
              <a:t>相对人生命健康</a:t>
            </a:r>
            <a:r>
              <a:rPr lang="zh-CN" altLang="en-US" dirty="0" smtClean="0"/>
              <a:t>受到</a:t>
            </a:r>
            <a:r>
              <a:rPr lang="zh-CN" altLang="zh-CN" dirty="0" smtClean="0"/>
              <a:t>威胁。</a:t>
            </a:r>
          </a:p>
          <a:p>
            <a:endParaRPr lang="en-US" altLang="zh-CN" dirty="0" smtClean="0"/>
          </a:p>
          <a:p>
            <a:r>
              <a:rPr lang="zh-CN" altLang="zh-CN" dirty="0" smtClean="0"/>
              <a:t>第四，决定或者命令违反规律，在客观上没有实施的可能。例如，市长要求城建部门两年完成正常情况下至少需要五年才能完成的建设任务。</a:t>
            </a:r>
          </a:p>
          <a:p>
            <a:endParaRPr lang="en-US" altLang="zh-CN" dirty="0" smtClean="0"/>
          </a:p>
          <a:p>
            <a:r>
              <a:rPr lang="zh-CN" altLang="zh-CN" dirty="0" smtClean="0"/>
              <a:t>此外，在主要证据不足、适用法</a:t>
            </a:r>
            <a:r>
              <a:rPr lang="zh-CN" altLang="en-US" dirty="0" smtClean="0"/>
              <a:t>律</a:t>
            </a:r>
            <a:r>
              <a:rPr lang="zh-CN" altLang="zh-CN" dirty="0" smtClean="0"/>
              <a:t>法规错误、违反法定程序、滥用职权的情况下，命令执法人员作出行政行为，执行者都可以抵制。</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lstStyle/>
          <a:p>
            <a:pPr>
              <a:buNone/>
            </a:pPr>
            <a:endParaRPr lang="en-US" altLang="zh-CN" sz="2800" b="1" dirty="0" smtClean="0">
              <a:latin typeface="+mn-ea"/>
            </a:endParaRPr>
          </a:p>
          <a:p>
            <a:pPr>
              <a:buNone/>
            </a:pPr>
            <a:r>
              <a:rPr lang="en-US" altLang="zh-CN" sz="2800" b="1" dirty="0" smtClean="0">
                <a:latin typeface="+mn-ea"/>
              </a:rPr>
              <a:t>3.</a:t>
            </a:r>
            <a:r>
              <a:rPr lang="zh-CN" altLang="zh-CN" sz="2800" b="1" dirty="0" smtClean="0">
                <a:latin typeface="+mn-ea"/>
              </a:rPr>
              <a:t>对社会需求作出快速反应</a:t>
            </a:r>
            <a:endParaRPr lang="zh-CN" altLang="zh-CN" sz="2800" dirty="0" smtClean="0">
              <a:latin typeface="+mn-ea"/>
            </a:endParaRPr>
          </a:p>
          <a:p>
            <a:pPr>
              <a:buNone/>
            </a:pPr>
            <a:endParaRPr lang="en-US" altLang="zh-CN" sz="2800" dirty="0" smtClean="0"/>
          </a:p>
          <a:p>
            <a:pPr>
              <a:buNone/>
            </a:pPr>
            <a:r>
              <a:rPr lang="zh-CN" altLang="zh-CN" sz="2800" dirty="0" smtClean="0"/>
              <a:t>政府机关执行法律和政策，</a:t>
            </a:r>
            <a:r>
              <a:rPr lang="zh-CN" altLang="en-US" sz="2800" dirty="0" smtClean="0"/>
              <a:t>必然要</a:t>
            </a:r>
            <a:r>
              <a:rPr lang="zh-CN" altLang="zh-CN" sz="2800" dirty="0" smtClean="0"/>
              <a:t>与社会发生关系，</a:t>
            </a:r>
            <a:endParaRPr lang="en-US" altLang="zh-CN" sz="2800" dirty="0" smtClean="0"/>
          </a:p>
          <a:p>
            <a:pPr>
              <a:buNone/>
            </a:pPr>
            <a:r>
              <a:rPr lang="zh-CN" altLang="zh-CN" sz="2800" dirty="0" smtClean="0"/>
              <a:t>遇到各种社会需求。对这种需求，政府机关和政府</a:t>
            </a:r>
            <a:endParaRPr lang="en-US" altLang="zh-CN" sz="2800" dirty="0" smtClean="0"/>
          </a:p>
          <a:p>
            <a:pPr>
              <a:buNone/>
            </a:pPr>
            <a:r>
              <a:rPr lang="zh-CN" altLang="zh-CN" sz="2800" dirty="0" smtClean="0"/>
              <a:t>公务员要有快速反应能力，及时呼应社会需求</a:t>
            </a:r>
            <a:r>
              <a:rPr lang="zh-CN" altLang="en-US" sz="2800" dirty="0" smtClean="0"/>
              <a:t>，</a:t>
            </a:r>
            <a:r>
              <a:rPr lang="zh-CN" altLang="zh-CN" sz="2800" dirty="0" smtClean="0"/>
              <a:t>不</a:t>
            </a:r>
            <a:endParaRPr lang="en-US" altLang="zh-CN" sz="2800" dirty="0" smtClean="0"/>
          </a:p>
          <a:p>
            <a:pPr>
              <a:buNone/>
            </a:pPr>
            <a:r>
              <a:rPr lang="zh-CN" altLang="zh-CN" sz="2800" dirty="0" smtClean="0"/>
              <a:t>拖延，否则就会遭致社会批评，甚至引发诉讼。</a:t>
            </a:r>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77500" lnSpcReduction="20000"/>
          </a:bodyPr>
          <a:lstStyle/>
          <a:p>
            <a:pPr>
              <a:buNone/>
            </a:pPr>
            <a:endParaRPr lang="en-US" altLang="zh-CN" sz="3200" b="1" dirty="0" smtClean="0">
              <a:latin typeface="+mn-ea"/>
            </a:endParaRPr>
          </a:p>
          <a:p>
            <a:pPr>
              <a:buNone/>
            </a:pPr>
            <a:r>
              <a:rPr lang="zh-CN" altLang="en-US" sz="3200" b="1" dirty="0" smtClean="0">
                <a:latin typeface="+mn-ea"/>
              </a:rPr>
              <a:t>（三）</a:t>
            </a:r>
            <a:r>
              <a:rPr lang="zh-CN" altLang="zh-CN" sz="3200" b="1" dirty="0" smtClean="0">
                <a:latin typeface="+mn-ea"/>
              </a:rPr>
              <a:t>沟通协调能力</a:t>
            </a:r>
          </a:p>
          <a:p>
            <a:pPr>
              <a:buNone/>
            </a:pPr>
            <a:endParaRPr lang="en-US" altLang="zh-CN" sz="2800" dirty="0" smtClean="0"/>
          </a:p>
          <a:p>
            <a:pPr>
              <a:buNone/>
            </a:pPr>
            <a:r>
              <a:rPr lang="zh-CN" altLang="en-US" sz="2800" dirty="0" smtClean="0">
                <a:latin typeface="仿宋"/>
                <a:ea typeface="仿宋"/>
              </a:rPr>
              <a:t>●</a:t>
            </a:r>
            <a:r>
              <a:rPr lang="zh-CN" altLang="en-US" sz="2800" dirty="0" smtClean="0"/>
              <a:t>沟通协调</a:t>
            </a:r>
            <a:r>
              <a:rPr lang="zh-CN" altLang="zh-CN" sz="2800" dirty="0" smtClean="0"/>
              <a:t>能力是一种</a:t>
            </a:r>
            <a:r>
              <a:rPr lang="zh-CN" altLang="en-US" sz="2800" dirty="0" smtClean="0"/>
              <a:t>通过信息交流、协商、说服等技术，实现上下级之间、平级行政机关之间的分工合作，以共同完成行政任务的能力。</a:t>
            </a:r>
            <a:endParaRPr lang="zh-CN" altLang="zh-CN" sz="2800" dirty="0" smtClean="0"/>
          </a:p>
          <a:p>
            <a:endParaRPr lang="en-US" altLang="zh-CN" sz="2800" dirty="0" smtClean="0">
              <a:latin typeface="+mn-ea"/>
            </a:endParaRPr>
          </a:p>
          <a:p>
            <a:pPr>
              <a:buNone/>
            </a:pPr>
            <a:r>
              <a:rPr lang="zh-CN" altLang="en-US" sz="2800" dirty="0" smtClean="0">
                <a:latin typeface="仿宋"/>
                <a:ea typeface="仿宋"/>
              </a:rPr>
              <a:t>●</a:t>
            </a:r>
            <a:r>
              <a:rPr lang="zh-CN" altLang="zh-CN" sz="2800" dirty="0" smtClean="0">
                <a:latin typeface="+mn-ea"/>
              </a:rPr>
              <a:t>沟通是指上下级之间的信息传递与反馈；协调是指平级之间的工作协同与配合。</a:t>
            </a:r>
            <a:endParaRPr lang="en-US" altLang="zh-CN" sz="2800" dirty="0" smtClean="0">
              <a:latin typeface="+mn-ea"/>
            </a:endParaRPr>
          </a:p>
          <a:p>
            <a:endParaRPr lang="en-US" altLang="zh-CN" sz="2800" dirty="0" smtClean="0">
              <a:latin typeface="+mn-ea"/>
            </a:endParaRPr>
          </a:p>
          <a:p>
            <a:pPr>
              <a:buNone/>
            </a:pPr>
            <a:r>
              <a:rPr lang="zh-CN" altLang="en-US" sz="2800" dirty="0" smtClean="0">
                <a:latin typeface="仿宋"/>
                <a:ea typeface="仿宋"/>
              </a:rPr>
              <a:t>●</a:t>
            </a:r>
            <a:r>
              <a:rPr lang="zh-CN" altLang="zh-CN" sz="2800" dirty="0" smtClean="0">
                <a:latin typeface="+mn-ea"/>
              </a:rPr>
              <a:t>沟通、协调需要技术。在各种技术中，要特别重视语言文字技术，用中庸的、容易让人接受的语言文字进行沟通、协调。</a:t>
            </a:r>
            <a:endParaRPr lang="zh-CN" altLang="en-US" sz="2800" dirty="0">
              <a:latin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77500" lnSpcReduction="20000"/>
          </a:bodyPr>
          <a:lstStyle/>
          <a:p>
            <a:pPr>
              <a:buNone/>
            </a:pPr>
            <a:endParaRPr lang="en-US" altLang="zh-CN" sz="2800" dirty="0" smtClean="0">
              <a:latin typeface="+mn-ea"/>
            </a:endParaRPr>
          </a:p>
          <a:p>
            <a:pPr>
              <a:buNone/>
            </a:pPr>
            <a:r>
              <a:rPr lang="zh-CN" altLang="zh-CN" sz="2800" b="1" dirty="0" smtClean="0">
                <a:latin typeface="+mn-ea"/>
              </a:rPr>
              <a:t>表达</a:t>
            </a:r>
            <a:r>
              <a:rPr lang="en-US" altLang="zh-CN" sz="2800" b="1" dirty="0" smtClean="0">
                <a:latin typeface="+mn-ea"/>
              </a:rPr>
              <a:t>1</a:t>
            </a:r>
            <a:endParaRPr lang="zh-CN" altLang="zh-CN" sz="2800" b="1" dirty="0" smtClean="0">
              <a:latin typeface="+mn-ea"/>
            </a:endParaRPr>
          </a:p>
          <a:p>
            <a:r>
              <a:rPr lang="zh-CN" altLang="zh-CN" sz="2800" dirty="0" smtClean="0">
                <a:latin typeface="+mn-ea"/>
              </a:rPr>
              <a:t>国家社科基金后期资助项目对项目质量有很高的要求，但从本书的体系和内容看，本书不值得资助。</a:t>
            </a:r>
            <a:endParaRPr lang="en-US" altLang="zh-CN" sz="2800" dirty="0" smtClean="0">
              <a:latin typeface="+mn-ea"/>
            </a:endParaRPr>
          </a:p>
          <a:p>
            <a:endParaRPr lang="en-US" altLang="zh-CN" sz="2800" dirty="0" smtClean="0">
              <a:latin typeface="+mn-ea"/>
            </a:endParaRPr>
          </a:p>
          <a:p>
            <a:pPr>
              <a:buNone/>
            </a:pPr>
            <a:r>
              <a:rPr lang="zh-CN" altLang="zh-CN" sz="2800" b="1" dirty="0" smtClean="0">
                <a:latin typeface="+mn-ea"/>
              </a:rPr>
              <a:t>表达</a:t>
            </a:r>
            <a:r>
              <a:rPr lang="en-US" altLang="zh-CN" sz="2800" b="1" dirty="0" smtClean="0">
                <a:latin typeface="+mn-ea"/>
              </a:rPr>
              <a:t>2</a:t>
            </a:r>
            <a:endParaRPr lang="zh-CN" altLang="zh-CN" sz="2800" b="1" dirty="0" smtClean="0">
              <a:latin typeface="+mn-ea"/>
            </a:endParaRPr>
          </a:p>
          <a:p>
            <a:r>
              <a:rPr lang="zh-CN" altLang="zh-CN" sz="2800" dirty="0" smtClean="0">
                <a:latin typeface="+mn-ea"/>
              </a:rPr>
              <a:t>完善、科学、周密的法律制度体系以及对其严格、良好的遵守和执行应是保障行政体制良性运转的制度前提。</a:t>
            </a:r>
          </a:p>
          <a:p>
            <a:endParaRPr lang="en-US" altLang="zh-CN" sz="2800" dirty="0" smtClean="0">
              <a:latin typeface="+mn-ea"/>
            </a:endParaRPr>
          </a:p>
          <a:p>
            <a:pPr>
              <a:buNone/>
            </a:pPr>
            <a:r>
              <a:rPr lang="zh-CN" altLang="zh-CN" sz="2800" b="1" dirty="0" smtClean="0">
                <a:latin typeface="+mn-ea"/>
              </a:rPr>
              <a:t>表达</a:t>
            </a:r>
            <a:r>
              <a:rPr lang="en-US" altLang="zh-CN" sz="2800" b="1" dirty="0" smtClean="0">
                <a:latin typeface="+mn-ea"/>
              </a:rPr>
              <a:t>3</a:t>
            </a:r>
            <a:endParaRPr lang="zh-CN" altLang="zh-CN" sz="2800" b="1" dirty="0" smtClean="0">
              <a:latin typeface="+mn-ea"/>
            </a:endParaRPr>
          </a:p>
          <a:p>
            <a:pPr algn="just">
              <a:buNone/>
            </a:pPr>
            <a:r>
              <a:rPr lang="en-US" altLang="zh-CN" sz="2800" dirty="0" smtClean="0">
                <a:latin typeface="+mn-ea"/>
              </a:rPr>
              <a:t> </a:t>
            </a:r>
            <a:r>
              <a:rPr lang="zh-CN" altLang="zh-CN" sz="2800" dirty="0" smtClean="0">
                <a:latin typeface="+mn-ea"/>
              </a:rPr>
              <a:t>《商业特许经营处罚程序规定</a:t>
            </a:r>
            <a:r>
              <a:rPr lang="zh-CN" altLang="en-US" sz="2800" dirty="0" smtClean="0">
                <a:latin typeface="+mn-ea"/>
              </a:rPr>
              <a:t>（起草稿）</a:t>
            </a:r>
            <a:r>
              <a:rPr lang="zh-CN" altLang="zh-CN" sz="2800" dirty="0" smtClean="0">
                <a:latin typeface="+mn-ea"/>
              </a:rPr>
              <a:t>》第一条：根据《中华人民共和国行政处罚法》</a:t>
            </a:r>
            <a:r>
              <a:rPr lang="zh-CN" altLang="en-US" sz="2800" dirty="0" smtClean="0">
                <a:latin typeface="+mn-ea"/>
              </a:rPr>
              <a:t>、</a:t>
            </a:r>
            <a:r>
              <a:rPr lang="zh-CN" altLang="zh-CN" sz="2800" dirty="0" smtClean="0">
                <a:latin typeface="+mn-ea"/>
              </a:rPr>
              <a:t>《商业特许经营管理条例》</a:t>
            </a:r>
            <a:r>
              <a:rPr lang="zh-CN" altLang="en-US" sz="2800" dirty="0" smtClean="0">
                <a:latin typeface="+mn-ea"/>
              </a:rPr>
              <a:t>、</a:t>
            </a:r>
            <a:r>
              <a:rPr lang="zh-CN" altLang="zh-CN" sz="2800" dirty="0" smtClean="0">
                <a:latin typeface="+mn-ea"/>
              </a:rPr>
              <a:t>《商业特许经营备案管理办法》</a:t>
            </a:r>
            <a:r>
              <a:rPr lang="zh-CN" altLang="en-US" sz="2800" dirty="0" smtClean="0">
                <a:latin typeface="+mn-ea"/>
              </a:rPr>
              <a:t>（部门规章）</a:t>
            </a:r>
            <a:r>
              <a:rPr lang="zh-CN" altLang="zh-CN" sz="2800" dirty="0" smtClean="0">
                <a:latin typeface="+mn-ea"/>
              </a:rPr>
              <a:t>等有关法律法规的规定，制定本规定。</a:t>
            </a:r>
          </a:p>
          <a:p>
            <a:endParaRPr lang="zh-CN" altLang="zh-CN" sz="2800" dirty="0" smtClean="0">
              <a:latin typeface="+mn-ea"/>
            </a:endParaRPr>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400" b="1" dirty="0" smtClean="0">
                <a:solidFill>
                  <a:schemeClr val="tx1"/>
                </a:solidFill>
                <a:latin typeface="+mj-ea"/>
                <a:cs typeface="Times New Roman" pitchFamily="18" charset="0"/>
              </a:rPr>
              <a:t>三</a:t>
            </a:r>
            <a:r>
              <a:rPr lang="zh-CN" altLang="zh-CN" sz="4400" b="1" dirty="0" smtClean="0">
                <a:solidFill>
                  <a:schemeClr val="tx1"/>
                </a:solidFill>
                <a:latin typeface="+mj-ea"/>
                <a:cs typeface="Times New Roman" pitchFamily="18" charset="0"/>
              </a:rPr>
              <a:t>、</a:t>
            </a:r>
            <a:r>
              <a:rPr lang="zh-CN" altLang="en-US" sz="4400" b="1" dirty="0" smtClean="0">
                <a:solidFill>
                  <a:schemeClr val="tx1"/>
                </a:solidFill>
                <a:latin typeface="+mj-ea"/>
                <a:cs typeface="Times New Roman" pitchFamily="18" charset="0"/>
              </a:rPr>
              <a:t>提升</a:t>
            </a:r>
            <a:r>
              <a:rPr lang="zh-CN" altLang="zh-CN" sz="4400" b="1" dirty="0" smtClean="0">
                <a:solidFill>
                  <a:schemeClr val="tx1"/>
                </a:solidFill>
                <a:latin typeface="+mj-ea"/>
                <a:cs typeface="Times New Roman" pitchFamily="18" charset="0"/>
              </a:rPr>
              <a:t>依法行政能力</a:t>
            </a:r>
            <a:r>
              <a:rPr lang="zh-CN" altLang="en-US" sz="4400" b="1" dirty="0" smtClean="0">
                <a:solidFill>
                  <a:schemeClr val="tx1"/>
                </a:solidFill>
                <a:latin typeface="+mj-ea"/>
                <a:cs typeface="Times New Roman" pitchFamily="18" charset="0"/>
              </a:rPr>
              <a:t>的路径</a:t>
            </a:r>
            <a:endParaRPr lang="zh-CN" altLang="en-US" sz="4400" dirty="0"/>
          </a:p>
        </p:txBody>
      </p:sp>
      <p:sp>
        <p:nvSpPr>
          <p:cNvPr id="3" name="内容占位符 2"/>
          <p:cNvSpPr>
            <a:spLocks noGrp="1"/>
          </p:cNvSpPr>
          <p:nvPr>
            <p:ph idx="1"/>
          </p:nvPr>
        </p:nvSpPr>
        <p:spPr/>
        <p:txBody>
          <a:bodyPr>
            <a:normAutofit/>
          </a:bodyPr>
          <a:lstStyle/>
          <a:p>
            <a:endParaRPr lang="en-US" altLang="zh-CN" b="1" dirty="0" smtClean="0"/>
          </a:p>
          <a:p>
            <a:r>
              <a:rPr lang="zh-CN" altLang="zh-CN" b="1" dirty="0" smtClean="0"/>
              <a:t>（一）读书学习</a:t>
            </a:r>
            <a:endParaRPr lang="zh-CN" altLang="zh-CN" dirty="0" smtClean="0"/>
          </a:p>
          <a:p>
            <a:r>
              <a:rPr lang="zh-CN" altLang="zh-CN" b="1" dirty="0" smtClean="0"/>
              <a:t>（二）能力练习</a:t>
            </a:r>
            <a:endParaRPr lang="en-US" altLang="zh-CN" b="1" dirty="0" smtClean="0"/>
          </a:p>
          <a:p>
            <a:r>
              <a:rPr lang="zh-CN" altLang="en-US" dirty="0" smtClean="0"/>
              <a:t>一个人的成功取决于他的</a:t>
            </a:r>
            <a:r>
              <a:rPr lang="zh-CN" altLang="zh-CN" dirty="0" smtClean="0"/>
              <a:t>综合能力，这些能力的表现形式多样，可能是专业知识，例如数学、化学、经济学、法学等；可能是个性化特质，例如上进心、责任心、自信、自律、坚韧等；也可能是一些技能，例如批判性思维、开放性思维、时间管理、有效计划、合理承诺等。</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5400" b="1" dirty="0" smtClean="0">
                <a:solidFill>
                  <a:schemeClr val="tx1"/>
                </a:solidFill>
                <a:latin typeface="+mj-ea"/>
                <a:cs typeface="Times New Roman" pitchFamily="18" charset="0"/>
              </a:rPr>
              <a:t>三</a:t>
            </a:r>
            <a:r>
              <a:rPr lang="zh-CN" altLang="zh-CN" sz="5400" b="1" dirty="0" smtClean="0">
                <a:solidFill>
                  <a:schemeClr val="tx1"/>
                </a:solidFill>
                <a:latin typeface="+mj-ea"/>
                <a:cs typeface="Times New Roman" pitchFamily="18" charset="0"/>
              </a:rPr>
              <a:t>、</a:t>
            </a:r>
            <a:r>
              <a:rPr lang="zh-CN" altLang="en-US" sz="5400" b="1" dirty="0" smtClean="0">
                <a:solidFill>
                  <a:schemeClr val="tx1"/>
                </a:solidFill>
                <a:latin typeface="+mj-ea"/>
                <a:cs typeface="Times New Roman" pitchFamily="18" charset="0"/>
              </a:rPr>
              <a:t>提升</a:t>
            </a:r>
            <a:r>
              <a:rPr lang="zh-CN" altLang="zh-CN" sz="5400" b="1" dirty="0" smtClean="0">
                <a:solidFill>
                  <a:schemeClr val="tx1"/>
                </a:solidFill>
                <a:latin typeface="+mj-ea"/>
                <a:cs typeface="Times New Roman" pitchFamily="18" charset="0"/>
              </a:rPr>
              <a:t>依法行政能力</a:t>
            </a:r>
            <a:r>
              <a:rPr lang="zh-CN" altLang="en-US" sz="5400" b="1" dirty="0" smtClean="0">
                <a:solidFill>
                  <a:schemeClr val="tx1"/>
                </a:solidFill>
                <a:latin typeface="+mj-ea"/>
                <a:cs typeface="Times New Roman" pitchFamily="18" charset="0"/>
              </a:rPr>
              <a:t>的路径</a:t>
            </a:r>
            <a:endParaRPr lang="zh-CN" altLang="en-US" dirty="0"/>
          </a:p>
        </p:txBody>
      </p:sp>
      <p:sp>
        <p:nvSpPr>
          <p:cNvPr id="3" name="内容占位符 2"/>
          <p:cNvSpPr>
            <a:spLocks noGrp="1"/>
          </p:cNvSpPr>
          <p:nvPr>
            <p:ph idx="1"/>
          </p:nvPr>
        </p:nvSpPr>
        <p:spPr/>
        <p:txBody>
          <a:bodyPr/>
          <a:lstStyle/>
          <a:p>
            <a:endParaRPr lang="en-US" altLang="zh-CN" dirty="0" smtClean="0"/>
          </a:p>
          <a:p>
            <a:r>
              <a:rPr lang="zh-CN" altLang="zh-CN" b="1" dirty="0" smtClean="0"/>
              <a:t>能力练习四步骤</a:t>
            </a:r>
            <a:r>
              <a:rPr lang="zh-CN" altLang="en-US" b="1" dirty="0" smtClean="0"/>
              <a:t>：</a:t>
            </a:r>
            <a:r>
              <a:rPr lang="zh-CN" altLang="zh-CN" b="1" dirty="0" smtClean="0"/>
              <a:t>评估、学习、练习、掌握</a:t>
            </a:r>
            <a:endParaRPr lang="en-US" altLang="zh-CN" b="1" dirty="0" smtClean="0"/>
          </a:p>
          <a:p>
            <a:endParaRPr lang="en-US" altLang="zh-CN" sz="2000" dirty="0" smtClean="0"/>
          </a:p>
          <a:p>
            <a:r>
              <a:rPr lang="zh-CN" altLang="en-US" sz="2000" dirty="0" smtClean="0"/>
              <a:t>●</a:t>
            </a:r>
            <a:r>
              <a:rPr lang="zh-CN" altLang="zh-CN" dirty="0" smtClean="0"/>
              <a:t>评估</a:t>
            </a:r>
            <a:r>
              <a:rPr lang="zh-CN" altLang="en-US" dirty="0" smtClean="0"/>
              <a:t>：</a:t>
            </a:r>
            <a:r>
              <a:rPr lang="zh-CN" altLang="zh-CN" dirty="0" smtClean="0"/>
              <a:t>评估所缺的能力</a:t>
            </a:r>
            <a:endParaRPr lang="en-US" altLang="zh-CN" dirty="0" smtClean="0"/>
          </a:p>
          <a:p>
            <a:r>
              <a:rPr lang="zh-CN" altLang="en-US" sz="2000" dirty="0" smtClean="0"/>
              <a:t>●</a:t>
            </a:r>
            <a:r>
              <a:rPr lang="zh-CN" altLang="zh-CN" dirty="0" smtClean="0"/>
              <a:t>学习</a:t>
            </a:r>
            <a:r>
              <a:rPr lang="zh-CN" altLang="en-US" dirty="0" smtClean="0"/>
              <a:t>：</a:t>
            </a:r>
            <a:r>
              <a:rPr lang="zh-CN" altLang="zh-CN" dirty="0" smtClean="0"/>
              <a:t>学习所缺的能力</a:t>
            </a:r>
            <a:endParaRPr lang="en-US" altLang="zh-CN" dirty="0" smtClean="0"/>
          </a:p>
          <a:p>
            <a:r>
              <a:rPr lang="zh-CN" altLang="en-US" sz="2000" dirty="0" smtClean="0"/>
              <a:t>●</a:t>
            </a:r>
            <a:r>
              <a:rPr lang="zh-CN" altLang="zh-CN" dirty="0" smtClean="0"/>
              <a:t>练习</a:t>
            </a:r>
            <a:r>
              <a:rPr lang="zh-CN" altLang="en-US" dirty="0" smtClean="0"/>
              <a:t>：</a:t>
            </a:r>
            <a:r>
              <a:rPr lang="zh-CN" altLang="zh-CN" dirty="0" smtClean="0"/>
              <a:t>反复地、持续地练习某种能力</a:t>
            </a:r>
            <a:endParaRPr lang="en-US" altLang="zh-CN" dirty="0" smtClean="0"/>
          </a:p>
          <a:p>
            <a:r>
              <a:rPr lang="zh-CN" altLang="en-US" sz="2000" dirty="0" smtClean="0"/>
              <a:t>●</a:t>
            </a:r>
            <a:r>
              <a:rPr lang="zh-CN" altLang="zh-CN" dirty="0" smtClean="0"/>
              <a:t>掌握</a:t>
            </a:r>
            <a:r>
              <a:rPr lang="zh-CN" altLang="en-US" dirty="0" smtClean="0"/>
              <a:t>：</a:t>
            </a:r>
            <a:r>
              <a:rPr lang="zh-CN" altLang="zh-CN" dirty="0" smtClean="0"/>
              <a:t>能独立运用某些能力并完成任务</a:t>
            </a:r>
            <a:endParaRPr lang="zh-CN" altLang="en-US" dirty="0" smtClean="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5400" b="1" dirty="0" smtClean="0"/>
              <a:t/>
            </a:r>
            <a:br>
              <a:rPr lang="en-US" altLang="zh-CN" sz="5400" b="1" dirty="0" smtClean="0"/>
            </a:br>
            <a:r>
              <a:rPr lang="en-US" altLang="zh-CN" sz="5400" b="1" dirty="0" smtClean="0"/>
              <a:t/>
            </a:r>
            <a:br>
              <a:rPr lang="en-US" altLang="zh-CN" sz="5400" b="1" dirty="0" smtClean="0"/>
            </a:br>
            <a:r>
              <a:rPr lang="zh-CN" altLang="zh-CN" dirty="0" smtClean="0"/>
              <a:t/>
            </a:r>
            <a:br>
              <a:rPr lang="zh-CN" altLang="zh-CN" dirty="0" smtClean="0"/>
            </a:br>
            <a:r>
              <a:rPr lang="zh-CN" altLang="zh-CN" sz="4800" b="1" dirty="0" smtClean="0"/>
              <a:t>一、依法行政的内涵和基本要求</a:t>
            </a:r>
            <a:endParaRPr lang="zh-CN" altLang="en-US" dirty="0"/>
          </a:p>
        </p:txBody>
      </p:sp>
      <p:sp>
        <p:nvSpPr>
          <p:cNvPr id="3" name="内容占位符 2"/>
          <p:cNvSpPr>
            <a:spLocks noGrp="1"/>
          </p:cNvSpPr>
          <p:nvPr>
            <p:ph idx="1"/>
          </p:nvPr>
        </p:nvSpPr>
        <p:spPr/>
        <p:txBody>
          <a:bodyPr/>
          <a:lstStyle/>
          <a:p>
            <a:pPr>
              <a:buNone/>
            </a:pPr>
            <a:r>
              <a:rPr lang="zh-CN" altLang="en-US" sz="3200" b="1" dirty="0" smtClean="0">
                <a:latin typeface="+mn-ea"/>
              </a:rPr>
              <a:t>（一）</a:t>
            </a:r>
            <a:r>
              <a:rPr lang="zh-CN" altLang="zh-CN" sz="3200" b="1" dirty="0" smtClean="0">
                <a:latin typeface="+mn-ea"/>
              </a:rPr>
              <a:t>依法决策</a:t>
            </a:r>
            <a:endParaRPr lang="zh-CN" altLang="zh-CN" sz="3200" dirty="0" smtClean="0">
              <a:latin typeface="+mn-ea"/>
            </a:endParaRPr>
          </a:p>
          <a:p>
            <a:pPr>
              <a:buNone/>
            </a:pPr>
            <a:r>
              <a:rPr lang="zh-CN" altLang="en-US" sz="2000" dirty="0" smtClean="0">
                <a:latin typeface="仿宋"/>
                <a:ea typeface="仿宋"/>
              </a:rPr>
              <a:t>●</a:t>
            </a:r>
            <a:r>
              <a:rPr lang="zh-CN" altLang="en-US" sz="2800" dirty="0" smtClean="0">
                <a:latin typeface="+mn-ea"/>
              </a:rPr>
              <a:t>政府</a:t>
            </a:r>
            <a:r>
              <a:rPr lang="zh-CN" altLang="zh-CN" sz="2800" dirty="0" smtClean="0">
                <a:latin typeface="+mn-ea"/>
              </a:rPr>
              <a:t>依法决策，</a:t>
            </a:r>
            <a:r>
              <a:rPr lang="zh-CN" altLang="en-US" sz="2800" dirty="0" smtClean="0">
                <a:latin typeface="+mn-ea"/>
              </a:rPr>
              <a:t>必须</a:t>
            </a:r>
            <a:r>
              <a:rPr lang="zh-CN" altLang="zh-CN" sz="2800" dirty="0" smtClean="0">
                <a:latin typeface="+mn-ea"/>
              </a:rPr>
              <a:t>遵守政策制定的法定程序</a:t>
            </a:r>
            <a:endParaRPr lang="en-US" altLang="zh-CN" sz="2800" dirty="0" smtClean="0">
              <a:latin typeface="+mn-ea"/>
            </a:endParaRPr>
          </a:p>
          <a:p>
            <a:pPr>
              <a:buNone/>
            </a:pPr>
            <a:r>
              <a:rPr lang="zh-CN" altLang="en-US" sz="2000" dirty="0" smtClean="0">
                <a:latin typeface="仿宋"/>
                <a:ea typeface="仿宋"/>
              </a:rPr>
              <a:t>●</a:t>
            </a:r>
            <a:r>
              <a:rPr lang="zh-CN" altLang="en-US" sz="2800" dirty="0" smtClean="0">
                <a:latin typeface="+mn-ea"/>
              </a:rPr>
              <a:t>该程序的</a:t>
            </a:r>
            <a:r>
              <a:rPr lang="zh-CN" altLang="zh-CN" sz="2800" dirty="0" smtClean="0">
                <a:latin typeface="+mn-ea"/>
              </a:rPr>
              <a:t>核心是多研究、多论证、多倾听社会的呼声</a:t>
            </a:r>
            <a:endParaRPr lang="en-US" altLang="zh-CN" sz="2800" dirty="0" smtClean="0">
              <a:latin typeface="+mn-ea"/>
            </a:endParaRPr>
          </a:p>
          <a:p>
            <a:pPr>
              <a:buNone/>
            </a:pPr>
            <a:r>
              <a:rPr lang="zh-CN" altLang="en-US" sz="2000" dirty="0" smtClean="0">
                <a:latin typeface="仿宋"/>
                <a:ea typeface="仿宋"/>
              </a:rPr>
              <a:t>●</a:t>
            </a:r>
            <a:r>
              <a:rPr lang="zh-CN" altLang="zh-CN" sz="2800" dirty="0" smtClean="0">
                <a:latin typeface="+mn-ea"/>
              </a:rPr>
              <a:t>对</a:t>
            </a:r>
            <a:r>
              <a:rPr lang="zh-CN" altLang="en-US" sz="2800" dirty="0" smtClean="0">
                <a:latin typeface="+mn-ea"/>
              </a:rPr>
              <a:t>来自</a:t>
            </a:r>
            <a:r>
              <a:rPr lang="zh-CN" altLang="zh-CN" sz="2800" dirty="0" smtClean="0">
                <a:latin typeface="+mn-ea"/>
              </a:rPr>
              <a:t>社会不同利益群体的表达和质疑不躲避、不急躁</a:t>
            </a:r>
            <a:r>
              <a:rPr lang="zh-CN" altLang="en-US" sz="2800" dirty="0" smtClean="0">
                <a:latin typeface="+mn-ea"/>
              </a:rPr>
              <a:t>、</a:t>
            </a:r>
            <a:r>
              <a:rPr lang="zh-CN" altLang="zh-CN" sz="2800" dirty="0" smtClean="0">
                <a:latin typeface="+mn-ea"/>
              </a:rPr>
              <a:t>不简单武断、不急功近利，力求将政策风险降至最低。</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4000" b="1" dirty="0" smtClean="0"/>
              <a:t>一、依法行政的内涵和基本要求</a:t>
            </a:r>
            <a:endParaRPr lang="zh-CN" altLang="en-US" sz="4000" dirty="0"/>
          </a:p>
        </p:txBody>
      </p:sp>
      <p:sp>
        <p:nvSpPr>
          <p:cNvPr id="3" name="内容占位符 2"/>
          <p:cNvSpPr>
            <a:spLocks noGrp="1"/>
          </p:cNvSpPr>
          <p:nvPr>
            <p:ph idx="1"/>
          </p:nvPr>
        </p:nvSpPr>
        <p:spPr/>
        <p:txBody>
          <a:bodyPr>
            <a:normAutofit lnSpcReduction="10000"/>
          </a:bodyPr>
          <a:lstStyle/>
          <a:p>
            <a:pPr>
              <a:buNone/>
            </a:pPr>
            <a:r>
              <a:rPr lang="zh-CN" altLang="en-US" sz="3600" b="1" dirty="0" smtClean="0">
                <a:latin typeface="+mn-ea"/>
              </a:rPr>
              <a:t>（二）</a:t>
            </a:r>
            <a:r>
              <a:rPr lang="zh-CN" altLang="zh-CN" sz="3600" b="1" dirty="0" smtClean="0">
                <a:latin typeface="+mn-ea"/>
              </a:rPr>
              <a:t>依法执行</a:t>
            </a:r>
            <a:endParaRPr lang="en-US" altLang="zh-CN" sz="3600" b="1" dirty="0" smtClean="0">
              <a:latin typeface="+mn-ea"/>
            </a:endParaRPr>
          </a:p>
          <a:p>
            <a:pPr>
              <a:buNone/>
            </a:pPr>
            <a:r>
              <a:rPr lang="zh-CN" altLang="zh-CN" sz="3600" dirty="0" smtClean="0">
                <a:latin typeface="+mn-ea"/>
              </a:rPr>
              <a:t>依法执行要求政府机关和政府公务员忠</a:t>
            </a:r>
            <a:endParaRPr lang="en-US" altLang="zh-CN" sz="3600" dirty="0" smtClean="0">
              <a:latin typeface="+mn-ea"/>
            </a:endParaRPr>
          </a:p>
          <a:p>
            <a:pPr>
              <a:buNone/>
            </a:pPr>
            <a:r>
              <a:rPr lang="zh-CN" altLang="zh-CN" sz="3600" dirty="0" smtClean="0">
                <a:latin typeface="+mn-ea"/>
              </a:rPr>
              <a:t>诚执行法律和政策，法律和政策怎么规</a:t>
            </a:r>
            <a:endParaRPr lang="en-US" altLang="zh-CN" sz="3600" dirty="0" smtClean="0">
              <a:latin typeface="+mn-ea"/>
            </a:endParaRPr>
          </a:p>
          <a:p>
            <a:pPr>
              <a:buNone/>
            </a:pPr>
            <a:r>
              <a:rPr lang="zh-CN" altLang="zh-CN" sz="3600" dirty="0" smtClean="0">
                <a:latin typeface="+mn-ea"/>
              </a:rPr>
              <a:t>定就怎么执行，不能背离法律和政策的</a:t>
            </a:r>
            <a:endParaRPr lang="en-US" altLang="zh-CN" sz="3600" dirty="0" smtClean="0">
              <a:latin typeface="+mn-ea"/>
            </a:endParaRPr>
          </a:p>
          <a:p>
            <a:pPr>
              <a:buNone/>
            </a:pPr>
            <a:r>
              <a:rPr lang="zh-CN" altLang="zh-CN" sz="3600" dirty="0" smtClean="0">
                <a:latin typeface="+mn-ea"/>
              </a:rPr>
              <a:t>规定另搞一套，目的是维护法律和政策</a:t>
            </a:r>
            <a:endParaRPr lang="en-US" altLang="zh-CN" sz="3600" dirty="0" smtClean="0">
              <a:latin typeface="+mn-ea"/>
            </a:endParaRPr>
          </a:p>
          <a:p>
            <a:pPr>
              <a:buNone/>
            </a:pPr>
            <a:r>
              <a:rPr lang="zh-CN" altLang="zh-CN" sz="3600" dirty="0" smtClean="0">
                <a:latin typeface="+mn-ea"/>
              </a:rPr>
              <a:t>的权威性和公共性，实现法律和政策所</a:t>
            </a:r>
            <a:endParaRPr lang="en-US" altLang="zh-CN" sz="3600" dirty="0" smtClean="0">
              <a:latin typeface="+mn-ea"/>
            </a:endParaRPr>
          </a:p>
          <a:p>
            <a:pPr>
              <a:buNone/>
            </a:pPr>
            <a:r>
              <a:rPr lang="zh-CN" altLang="zh-CN" sz="3600" dirty="0" smtClean="0">
                <a:latin typeface="+mn-ea"/>
              </a:rPr>
              <a:t>确定的公共利益。</a:t>
            </a:r>
          </a:p>
          <a:p>
            <a:endParaRPr lang="zh-CN" altLang="zh-CN" dirty="0" smtClean="0"/>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5400" b="1" dirty="0" smtClean="0"/>
              <a:t>一、</a:t>
            </a:r>
            <a:r>
              <a:rPr lang="zh-CN" altLang="zh-CN" sz="4000" b="1" dirty="0" smtClean="0"/>
              <a:t>依法行政的内涵和基本要求</a:t>
            </a:r>
            <a:endParaRPr lang="zh-CN" altLang="en-US" sz="4000" dirty="0"/>
          </a:p>
        </p:txBody>
      </p:sp>
      <p:sp>
        <p:nvSpPr>
          <p:cNvPr id="3" name="内容占位符 2"/>
          <p:cNvSpPr>
            <a:spLocks noGrp="1"/>
          </p:cNvSpPr>
          <p:nvPr>
            <p:ph idx="1"/>
          </p:nvPr>
        </p:nvSpPr>
        <p:spPr/>
        <p:txBody>
          <a:bodyPr>
            <a:normAutofit/>
          </a:bodyPr>
          <a:lstStyle/>
          <a:p>
            <a:pPr>
              <a:buNone/>
            </a:pPr>
            <a:r>
              <a:rPr lang="zh-CN" altLang="en-US" sz="3200" b="1" dirty="0" smtClean="0">
                <a:latin typeface="+mn-ea"/>
              </a:rPr>
              <a:t>（三）</a:t>
            </a:r>
            <a:r>
              <a:rPr lang="zh-CN" altLang="zh-CN" sz="3200" b="1" dirty="0" smtClean="0">
                <a:latin typeface="+mn-ea"/>
              </a:rPr>
              <a:t>依法担责</a:t>
            </a:r>
            <a:endParaRPr lang="zh-CN" altLang="zh-CN" sz="3200" dirty="0" smtClean="0">
              <a:latin typeface="+mn-ea"/>
            </a:endParaRPr>
          </a:p>
          <a:p>
            <a:pPr>
              <a:buNone/>
            </a:pPr>
            <a:r>
              <a:rPr lang="zh-CN" altLang="zh-CN" sz="3200" dirty="0" smtClean="0">
                <a:latin typeface="+mn-ea"/>
              </a:rPr>
              <a:t>依法担责的意思主要有二</a:t>
            </a:r>
            <a:r>
              <a:rPr lang="zh-CN" altLang="en-US" sz="3200" dirty="0" smtClean="0">
                <a:latin typeface="+mn-ea"/>
              </a:rPr>
              <a:t>：</a:t>
            </a:r>
            <a:endParaRPr lang="en-US" altLang="zh-CN" sz="3200" dirty="0" smtClean="0">
              <a:latin typeface="+mn-ea"/>
            </a:endParaRPr>
          </a:p>
          <a:p>
            <a:pPr>
              <a:buNone/>
            </a:pPr>
            <a:r>
              <a:rPr lang="zh-CN" altLang="zh-CN" sz="3200" dirty="0" smtClean="0">
                <a:latin typeface="+mn-ea"/>
              </a:rPr>
              <a:t>第一，政府机关和政府公务员因为什么而承</a:t>
            </a:r>
            <a:endParaRPr lang="en-US" altLang="zh-CN" sz="3200" dirty="0" smtClean="0">
              <a:latin typeface="+mn-ea"/>
            </a:endParaRPr>
          </a:p>
          <a:p>
            <a:pPr>
              <a:buNone/>
            </a:pPr>
            <a:r>
              <a:rPr lang="zh-CN" altLang="zh-CN" sz="3200" dirty="0" smtClean="0">
                <a:latin typeface="+mn-ea"/>
              </a:rPr>
              <a:t>担责任，以什么方式承担责任，要依据法律</a:t>
            </a:r>
            <a:endParaRPr lang="en-US" altLang="zh-CN" sz="3200" dirty="0" smtClean="0">
              <a:latin typeface="+mn-ea"/>
            </a:endParaRPr>
          </a:p>
          <a:p>
            <a:pPr>
              <a:buNone/>
            </a:pPr>
            <a:r>
              <a:rPr lang="zh-CN" altLang="zh-CN" sz="3200" dirty="0" smtClean="0">
                <a:latin typeface="+mn-ea"/>
              </a:rPr>
              <a:t>的规定。</a:t>
            </a:r>
            <a:endParaRPr lang="en-US" altLang="zh-CN" sz="3200" dirty="0" smtClean="0">
              <a:latin typeface="+mn-ea"/>
            </a:endParaRPr>
          </a:p>
          <a:p>
            <a:pPr>
              <a:buNone/>
            </a:pPr>
            <a:r>
              <a:rPr lang="zh-CN" altLang="zh-CN" sz="3200" dirty="0" smtClean="0">
                <a:latin typeface="+mn-ea"/>
              </a:rPr>
              <a:t>第二，如何追究政府机关和政府公务员的责</a:t>
            </a:r>
            <a:endParaRPr lang="en-US" altLang="zh-CN" sz="3200" dirty="0" smtClean="0">
              <a:latin typeface="+mn-ea"/>
            </a:endParaRPr>
          </a:p>
          <a:p>
            <a:pPr>
              <a:buNone/>
            </a:pPr>
            <a:r>
              <a:rPr lang="zh-CN" altLang="zh-CN" sz="3200" dirty="0" smtClean="0">
                <a:latin typeface="+mn-ea"/>
              </a:rPr>
              <a:t>任，要按照法律规定的路径。</a:t>
            </a:r>
            <a:endParaRPr lang="zh-CN" altLang="en-US" sz="3200" dirty="0">
              <a:latin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bwMode="auto">
          <a:xfrm>
            <a:off x="457200" y="890867"/>
            <a:ext cx="7850547"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06388" algn="l" defTabSz="914400" rtl="0" eaLnBrk="1" fontAlgn="base" latinLnBrk="0" hangingPunct="1">
              <a:lnSpc>
                <a:spcPct val="100000"/>
              </a:lnSpc>
              <a:spcBef>
                <a:spcPct val="0"/>
              </a:spcBef>
              <a:spcAft>
                <a:spcPct val="0"/>
              </a:spcAft>
              <a:buClrTx/>
              <a:buSzTx/>
              <a:buFontTx/>
              <a:buNone/>
              <a:tabLst/>
            </a:pPr>
            <a:r>
              <a:rPr kumimoji="0" lang="zh-CN" sz="4400" b="1" i="0" u="none" strike="noStrike" cap="none" normalizeH="0" baseline="0" dirty="0" smtClean="0">
                <a:ln>
                  <a:noFill/>
                </a:ln>
                <a:solidFill>
                  <a:schemeClr val="tx1"/>
                </a:solidFill>
                <a:effectLst/>
                <a:latin typeface="+mj-ea"/>
                <a:cs typeface="Times New Roman" pitchFamily="18" charset="0"/>
              </a:rPr>
              <a:t>二、依法行政能力和能力构成</a:t>
            </a:r>
            <a:endParaRPr kumimoji="0" lang="zh-CN" sz="4400" b="0" i="0" u="none" strike="noStrike" cap="none" normalizeH="0" baseline="0" dirty="0" smtClean="0">
              <a:ln>
                <a:noFill/>
              </a:ln>
              <a:solidFill>
                <a:schemeClr val="tx1"/>
              </a:solidFill>
              <a:effectLst/>
              <a:latin typeface="+mj-ea"/>
              <a:cs typeface="宋体" pitchFamily="2" charset="-122"/>
            </a:endParaRPr>
          </a:p>
        </p:txBody>
      </p:sp>
      <p:sp>
        <p:nvSpPr>
          <p:cNvPr id="3" name="内容占位符 2"/>
          <p:cNvSpPr>
            <a:spLocks noGrp="1"/>
          </p:cNvSpPr>
          <p:nvPr>
            <p:ph idx="1"/>
          </p:nvPr>
        </p:nvSpPr>
        <p:spPr/>
        <p:txBody>
          <a:bodyPr>
            <a:normAutofit fontScale="85000" lnSpcReduction="10000"/>
          </a:bodyPr>
          <a:lstStyle/>
          <a:p>
            <a:pPr>
              <a:buNone/>
            </a:pPr>
            <a:r>
              <a:rPr lang="zh-CN" altLang="en-US" sz="2000" dirty="0" smtClean="0">
                <a:latin typeface="仿宋"/>
                <a:ea typeface="仿宋"/>
              </a:rPr>
              <a:t>●</a:t>
            </a:r>
            <a:r>
              <a:rPr lang="zh-CN" altLang="zh-CN" sz="3200" dirty="0" smtClean="0"/>
              <a:t>从心理学的角度看，能力是使人能够顺利完成某种</a:t>
            </a:r>
            <a:endParaRPr lang="en-US" altLang="zh-CN" sz="3200" dirty="0" smtClean="0"/>
          </a:p>
          <a:p>
            <a:pPr>
              <a:buNone/>
            </a:pPr>
            <a:r>
              <a:rPr lang="zh-CN" altLang="zh-CN" sz="3200" dirty="0" smtClean="0"/>
              <a:t>任务的心理素质。</a:t>
            </a:r>
            <a:endParaRPr lang="en-US" altLang="zh-CN" sz="3200" dirty="0" smtClean="0"/>
          </a:p>
          <a:p>
            <a:pPr>
              <a:buNone/>
            </a:pPr>
            <a:endParaRPr lang="en-US" altLang="zh-CN" sz="1900" dirty="0" smtClean="0">
              <a:latin typeface="仿宋"/>
              <a:ea typeface="仿宋"/>
            </a:endParaRPr>
          </a:p>
          <a:p>
            <a:pPr>
              <a:buNone/>
            </a:pPr>
            <a:r>
              <a:rPr lang="zh-CN" altLang="en-US" sz="1900" dirty="0" smtClean="0">
                <a:latin typeface="仿宋"/>
                <a:ea typeface="仿宋"/>
              </a:rPr>
              <a:t>●</a:t>
            </a:r>
            <a:r>
              <a:rPr lang="zh-CN" altLang="zh-CN" sz="3200" dirty="0" smtClean="0"/>
              <a:t>政府机关</a:t>
            </a:r>
            <a:r>
              <a:rPr lang="zh-CN" altLang="en-US" sz="3200" dirty="0" smtClean="0"/>
              <a:t>（</a:t>
            </a:r>
            <a:r>
              <a:rPr lang="zh-CN" altLang="zh-CN" sz="3200" dirty="0" smtClean="0"/>
              <a:t>政府公务员</a:t>
            </a:r>
            <a:r>
              <a:rPr lang="zh-CN" altLang="en-US" sz="3200" dirty="0" smtClean="0"/>
              <a:t>）能够顺利</a:t>
            </a:r>
            <a:r>
              <a:rPr lang="zh-CN" altLang="zh-CN" sz="3200" dirty="0" smtClean="0"/>
              <a:t>推行政务和管理</a:t>
            </a:r>
            <a:endParaRPr lang="en-US" altLang="zh-CN" sz="3200" dirty="0" smtClean="0"/>
          </a:p>
          <a:p>
            <a:pPr>
              <a:buNone/>
            </a:pPr>
            <a:r>
              <a:rPr lang="zh-CN" altLang="zh-CN" sz="3200" dirty="0" smtClean="0"/>
              <a:t>事务</a:t>
            </a:r>
            <a:r>
              <a:rPr lang="zh-CN" altLang="en-US" sz="3200" dirty="0" smtClean="0"/>
              <a:t>的心理素质。</a:t>
            </a:r>
            <a:endParaRPr lang="en-US" altLang="zh-CN" sz="3200" dirty="0" smtClean="0"/>
          </a:p>
          <a:p>
            <a:pPr>
              <a:buNone/>
            </a:pPr>
            <a:endParaRPr lang="en-US" altLang="zh-CN" sz="3200" dirty="0" smtClean="0"/>
          </a:p>
          <a:p>
            <a:pPr>
              <a:buNone/>
            </a:pPr>
            <a:r>
              <a:rPr lang="zh-CN" altLang="en-US" sz="2000" dirty="0" smtClean="0">
                <a:latin typeface="仿宋"/>
                <a:ea typeface="仿宋"/>
              </a:rPr>
              <a:t>●</a:t>
            </a:r>
            <a:r>
              <a:rPr lang="zh-CN" altLang="zh-CN" sz="3200" dirty="0" smtClean="0"/>
              <a:t>不同的人能力程度、能力结构不同</a:t>
            </a:r>
            <a:r>
              <a:rPr lang="zh-CN" altLang="en-US" sz="3200" dirty="0" smtClean="0"/>
              <a:t>。</a:t>
            </a:r>
            <a:endParaRPr lang="en-US" altLang="zh-CN" sz="3200" dirty="0" smtClean="0"/>
          </a:p>
          <a:p>
            <a:pPr>
              <a:buNone/>
            </a:pPr>
            <a:endParaRPr lang="en-US" altLang="zh-CN" sz="3200" dirty="0" smtClean="0"/>
          </a:p>
          <a:p>
            <a:pPr>
              <a:buNone/>
            </a:pPr>
            <a:r>
              <a:rPr lang="zh-CN" altLang="en-US" sz="2000" dirty="0" smtClean="0">
                <a:latin typeface="仿宋"/>
                <a:ea typeface="仿宋"/>
              </a:rPr>
              <a:t>●</a:t>
            </a:r>
            <a:r>
              <a:rPr lang="zh-CN" altLang="zh-CN" sz="3200" dirty="0" smtClean="0"/>
              <a:t>在政府系统，由于职务、级别、职位不同，政府公</a:t>
            </a:r>
            <a:endParaRPr lang="en-US" altLang="zh-CN" sz="3200" dirty="0" smtClean="0"/>
          </a:p>
          <a:p>
            <a:pPr>
              <a:buNone/>
            </a:pPr>
            <a:r>
              <a:rPr lang="zh-CN" altLang="zh-CN" sz="3200" dirty="0" smtClean="0"/>
              <a:t>务员的能力侧重也不同。</a:t>
            </a:r>
          </a:p>
          <a:p>
            <a:endParaRPr lang="zh-CN" alt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85000" lnSpcReduction="10000"/>
          </a:bodyPr>
          <a:lstStyle/>
          <a:p>
            <a:endParaRPr lang="en-US" altLang="zh-CN" b="1" dirty="0" smtClean="0">
              <a:latin typeface="+mn-ea"/>
            </a:endParaRPr>
          </a:p>
          <a:p>
            <a:r>
              <a:rPr lang="zh-CN" altLang="en-US" b="1" dirty="0" smtClean="0">
                <a:latin typeface="+mn-ea"/>
              </a:rPr>
              <a:t>（一）</a:t>
            </a:r>
            <a:r>
              <a:rPr lang="zh-CN" altLang="zh-CN" b="1" dirty="0" smtClean="0">
                <a:latin typeface="+mn-ea"/>
              </a:rPr>
              <a:t>研究能力</a:t>
            </a:r>
          </a:p>
          <a:p>
            <a:r>
              <a:rPr lang="zh-CN" altLang="zh-CN" dirty="0" smtClean="0">
                <a:latin typeface="+mn-ea"/>
              </a:rPr>
              <a:t>研究能力是一种运用批判性思维对所发现的问题寻求解决方法的能力。</a:t>
            </a:r>
            <a:endParaRPr lang="en-US" altLang="zh-CN" dirty="0" smtClean="0">
              <a:latin typeface="+mn-ea"/>
            </a:endParaRPr>
          </a:p>
          <a:p>
            <a:endParaRPr lang="en-US" altLang="zh-CN" b="1" dirty="0" smtClean="0">
              <a:latin typeface="+mn-ea"/>
            </a:endParaRPr>
          </a:p>
          <a:p>
            <a:r>
              <a:rPr lang="zh-CN" altLang="zh-CN" b="1" dirty="0" smtClean="0">
                <a:latin typeface="+mn-ea"/>
              </a:rPr>
              <a:t>案例一：</a:t>
            </a:r>
            <a:endParaRPr lang="en-US" altLang="zh-CN" b="1" dirty="0" smtClean="0">
              <a:latin typeface="+mn-ea"/>
            </a:endParaRPr>
          </a:p>
          <a:p>
            <a:r>
              <a:rPr lang="zh-CN" altLang="zh-CN" dirty="0" smtClean="0">
                <a:latin typeface="+mn-ea"/>
              </a:rPr>
              <a:t>某学生研究生毕业后去</a:t>
            </a:r>
            <a:r>
              <a:rPr lang="zh-CN" altLang="en-US" dirty="0" smtClean="0">
                <a:latin typeface="+mn-ea"/>
              </a:rPr>
              <a:t>某</a:t>
            </a:r>
            <a:r>
              <a:rPr lang="zh-CN" altLang="zh-CN" dirty="0" smtClean="0">
                <a:latin typeface="+mn-ea"/>
              </a:rPr>
              <a:t>银行总行求职。求职过程竞争激烈，求职者要经过笔试、面试。该学生进入面试名单后，不仅对面试作了充分准备，而且</a:t>
            </a:r>
            <a:r>
              <a:rPr lang="zh-CN" altLang="en-US" dirty="0" smtClean="0">
                <a:latin typeface="+mn-ea"/>
              </a:rPr>
              <a:t>还</a:t>
            </a:r>
            <a:r>
              <a:rPr lang="zh-CN" altLang="zh-CN" dirty="0" smtClean="0">
                <a:latin typeface="+mn-ea"/>
              </a:rPr>
              <a:t>专门针对</a:t>
            </a:r>
            <a:r>
              <a:rPr lang="zh-CN" altLang="en-US" dirty="0" smtClean="0">
                <a:latin typeface="+mn-ea"/>
              </a:rPr>
              <a:t>某</a:t>
            </a:r>
            <a:r>
              <a:rPr lang="zh-CN" altLang="zh-CN" dirty="0" smtClean="0">
                <a:latin typeface="+mn-ea"/>
              </a:rPr>
              <a:t>银行的现状和发展撰写了研究报告。研究报告在大量收集信息的基础上，分析了</a:t>
            </a:r>
            <a:r>
              <a:rPr lang="zh-CN" altLang="en-US" dirty="0" smtClean="0">
                <a:latin typeface="+mn-ea"/>
              </a:rPr>
              <a:t>某</a:t>
            </a:r>
            <a:r>
              <a:rPr lang="zh-CN" altLang="zh-CN" dirty="0" smtClean="0">
                <a:latin typeface="+mn-ea"/>
              </a:rPr>
              <a:t>银行发展的优势和可能的瓶颈，并有针对性地提出了风险防范建议。面试之后，该生将这份研究报告提交给了</a:t>
            </a:r>
            <a:r>
              <a:rPr lang="zh-CN" altLang="en-US" dirty="0" smtClean="0">
                <a:latin typeface="+mn-ea"/>
              </a:rPr>
              <a:t>面试人员</a:t>
            </a:r>
            <a:r>
              <a:rPr lang="zh-CN" altLang="zh-CN" dirty="0" smtClean="0">
                <a:latin typeface="+mn-ea"/>
              </a:rPr>
              <a:t>。该生</a:t>
            </a:r>
            <a:r>
              <a:rPr lang="en-US" altLang="zh-CN" dirty="0" smtClean="0">
                <a:latin typeface="+mn-ea"/>
              </a:rPr>
              <a:t>2008</a:t>
            </a:r>
            <a:r>
              <a:rPr lang="zh-CN" altLang="zh-CN" dirty="0" smtClean="0">
                <a:latin typeface="+mn-ea"/>
              </a:rPr>
              <a:t>年毕业后到</a:t>
            </a:r>
            <a:r>
              <a:rPr lang="zh-CN" altLang="en-US" dirty="0" smtClean="0">
                <a:latin typeface="+mn-ea"/>
              </a:rPr>
              <a:t>某</a:t>
            </a:r>
            <a:r>
              <a:rPr lang="zh-CN" altLang="zh-CN" dirty="0" smtClean="0">
                <a:latin typeface="+mn-ea"/>
              </a:rPr>
              <a:t>银行总行工作，现已担任副处长。</a:t>
            </a:r>
          </a:p>
          <a:p>
            <a:endParaRPr lang="zh-CN" altLang="en-US" dirty="0">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sz="48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normAutofit fontScale="92500" lnSpcReduction="10000"/>
          </a:bodyPr>
          <a:lstStyle/>
          <a:p>
            <a:pPr>
              <a:buNone/>
            </a:pPr>
            <a:endParaRPr lang="en-US" altLang="zh-CN" sz="2800" b="1" dirty="0" smtClean="0"/>
          </a:p>
          <a:p>
            <a:pPr>
              <a:buNone/>
            </a:pPr>
            <a:r>
              <a:rPr lang="zh-CN" altLang="en-US" sz="2800" b="1" dirty="0" smtClean="0"/>
              <a:t>案例二：</a:t>
            </a:r>
            <a:endParaRPr lang="en-US" altLang="zh-CN" sz="2800" b="1" dirty="0" smtClean="0"/>
          </a:p>
          <a:p>
            <a:pPr>
              <a:buNone/>
            </a:pPr>
            <a:endParaRPr lang="en-US" altLang="zh-CN" sz="2800" dirty="0" smtClean="0"/>
          </a:p>
          <a:p>
            <a:pPr>
              <a:buNone/>
            </a:pPr>
            <a:r>
              <a:rPr lang="zh-CN" altLang="zh-CN" sz="2800" dirty="0" smtClean="0"/>
              <a:t>某学生研究生毕业后进入</a:t>
            </a:r>
            <a:r>
              <a:rPr lang="zh-CN" altLang="en-US" sz="2800" dirty="0" smtClean="0"/>
              <a:t>某</a:t>
            </a:r>
            <a:r>
              <a:rPr lang="zh-CN" altLang="zh-CN" sz="2800" dirty="0" smtClean="0"/>
              <a:t>银行工作</a:t>
            </a:r>
            <a:r>
              <a:rPr lang="zh-CN" altLang="en-US" sz="2800" dirty="0" smtClean="0"/>
              <a:t>。</a:t>
            </a:r>
            <a:r>
              <a:rPr lang="zh-CN" altLang="zh-CN" sz="2800" dirty="0" smtClean="0"/>
              <a:t>从入职培训</a:t>
            </a:r>
            <a:endParaRPr lang="en-US" altLang="zh-CN" sz="2800" dirty="0" smtClean="0"/>
          </a:p>
          <a:p>
            <a:pPr>
              <a:buNone/>
            </a:pPr>
            <a:r>
              <a:rPr lang="zh-CN" altLang="zh-CN" sz="2800" dirty="0" smtClean="0"/>
              <a:t>开始，该生就潜心研究问题。入职培训结束时，银</a:t>
            </a:r>
            <a:endParaRPr lang="en-US" altLang="zh-CN" sz="2800" dirty="0" smtClean="0"/>
          </a:p>
          <a:p>
            <a:pPr>
              <a:buNone/>
            </a:pPr>
            <a:r>
              <a:rPr lang="zh-CN" altLang="zh-CN" sz="2800" dirty="0" smtClean="0"/>
              <a:t>行领导让每个新入职的</a:t>
            </a:r>
            <a:r>
              <a:rPr lang="zh-CN" altLang="en-US" sz="2800" dirty="0" smtClean="0"/>
              <a:t>人</a:t>
            </a:r>
            <a:r>
              <a:rPr lang="zh-CN" altLang="zh-CN" sz="2800" dirty="0" smtClean="0"/>
              <a:t>写一篇文章，谈谈个人对</a:t>
            </a:r>
            <a:endParaRPr lang="en-US" altLang="zh-CN" sz="2800" dirty="0" smtClean="0"/>
          </a:p>
          <a:p>
            <a:pPr>
              <a:buNone/>
            </a:pPr>
            <a:r>
              <a:rPr lang="zh-CN" altLang="zh-CN" sz="2800" dirty="0" smtClean="0"/>
              <a:t>银行工作的认识。他结合自己的专业，论述了所在</a:t>
            </a:r>
            <a:endParaRPr lang="en-US" altLang="zh-CN" sz="2800" dirty="0" smtClean="0"/>
          </a:p>
          <a:p>
            <a:pPr>
              <a:buNone/>
            </a:pPr>
            <a:r>
              <a:rPr lang="zh-CN" altLang="zh-CN" sz="2800" dirty="0" smtClean="0"/>
              <a:t>银行的合规经营与合规建设，观点明确，表达清晰，</a:t>
            </a:r>
            <a:endParaRPr lang="en-US" altLang="zh-CN" sz="2800" dirty="0" smtClean="0"/>
          </a:p>
          <a:p>
            <a:pPr>
              <a:buNone/>
            </a:pPr>
            <a:r>
              <a:rPr lang="zh-CN" altLang="zh-CN" sz="2800" dirty="0" smtClean="0"/>
              <a:t>详略得当。这篇论文被领导定为范文，在银行上下</a:t>
            </a:r>
            <a:endParaRPr lang="en-US" altLang="zh-CN" sz="2800" dirty="0" smtClean="0"/>
          </a:p>
          <a:p>
            <a:pPr>
              <a:buNone/>
            </a:pPr>
            <a:r>
              <a:rPr lang="zh-CN" altLang="zh-CN" sz="2800" dirty="0" smtClean="0"/>
              <a:t>传阅，为自己的职业生涯开了一个好头。</a:t>
            </a:r>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sz="5400" b="1" dirty="0" smtClean="0">
                <a:solidFill>
                  <a:schemeClr val="tx1"/>
                </a:solidFill>
                <a:latin typeface="+mj-ea"/>
                <a:cs typeface="Times New Roman" pitchFamily="18" charset="0"/>
              </a:rPr>
              <a:t>二、依法行政能力和能力构成</a:t>
            </a:r>
            <a:endParaRPr lang="zh-CN" altLang="en-US" dirty="0"/>
          </a:p>
        </p:txBody>
      </p:sp>
      <p:sp>
        <p:nvSpPr>
          <p:cNvPr id="3" name="内容占位符 2"/>
          <p:cNvSpPr>
            <a:spLocks noGrp="1"/>
          </p:cNvSpPr>
          <p:nvPr>
            <p:ph idx="1"/>
          </p:nvPr>
        </p:nvSpPr>
        <p:spPr/>
        <p:txBody>
          <a:bodyPr/>
          <a:lstStyle/>
          <a:p>
            <a:pPr lvl="1">
              <a:buNone/>
            </a:pPr>
            <a:endParaRPr lang="en-US" altLang="zh-CN" sz="3000" dirty="0" smtClean="0"/>
          </a:p>
          <a:p>
            <a:pPr lvl="1">
              <a:buNone/>
            </a:pPr>
            <a:r>
              <a:rPr lang="zh-CN" altLang="zh-CN" sz="3000" dirty="0" smtClean="0"/>
              <a:t>具体</a:t>
            </a:r>
            <a:r>
              <a:rPr lang="zh-CN" altLang="zh-CN" sz="3000" dirty="0" smtClean="0"/>
              <a:t>到公</a:t>
            </a:r>
            <a:r>
              <a:rPr lang="zh-CN" altLang="zh-CN" sz="3000" dirty="0" smtClean="0"/>
              <a:t>务员，结合依法行政，要研究</a:t>
            </a:r>
            <a:r>
              <a:rPr lang="zh-CN" altLang="zh-CN" sz="3000" dirty="0" smtClean="0"/>
              <a:t>的问题</a:t>
            </a:r>
            <a:endParaRPr lang="en-US" altLang="zh-CN" sz="3000" dirty="0" smtClean="0"/>
          </a:p>
          <a:p>
            <a:pPr lvl="1">
              <a:buNone/>
            </a:pPr>
            <a:r>
              <a:rPr lang="zh-CN" altLang="zh-CN" sz="3000" dirty="0" smtClean="0"/>
              <a:t>很</a:t>
            </a:r>
            <a:r>
              <a:rPr lang="zh-CN" altLang="zh-CN" sz="3000" dirty="0" smtClean="0"/>
              <a:t>多、很广泛，可以是宏观政策问题，</a:t>
            </a:r>
            <a:r>
              <a:rPr lang="zh-CN" altLang="zh-CN" sz="3000" dirty="0" smtClean="0"/>
              <a:t>也可以</a:t>
            </a:r>
            <a:endParaRPr lang="en-US" altLang="zh-CN" sz="3000" dirty="0" smtClean="0"/>
          </a:p>
          <a:p>
            <a:pPr lvl="1">
              <a:buNone/>
            </a:pPr>
            <a:r>
              <a:rPr lang="zh-CN" altLang="zh-CN" sz="3000" dirty="0" smtClean="0"/>
              <a:t>是</a:t>
            </a:r>
            <a:r>
              <a:rPr lang="zh-CN" altLang="zh-CN" sz="3000" dirty="0" smtClean="0"/>
              <a:t>具体执法问题。举两个具体执法需要</a:t>
            </a:r>
            <a:r>
              <a:rPr lang="zh-CN" altLang="zh-CN" sz="3000" dirty="0" smtClean="0"/>
              <a:t>研究的</a:t>
            </a:r>
            <a:endParaRPr lang="en-US" altLang="zh-CN" sz="3000" dirty="0" smtClean="0"/>
          </a:p>
          <a:p>
            <a:pPr lvl="1">
              <a:buNone/>
            </a:pPr>
            <a:r>
              <a:rPr lang="zh-CN" altLang="zh-CN" sz="3000" dirty="0" smtClean="0"/>
              <a:t>问</a:t>
            </a:r>
            <a:r>
              <a:rPr lang="zh-CN" altLang="zh-CN" sz="3000" dirty="0" smtClean="0"/>
              <a:t>题。</a:t>
            </a:r>
          </a:p>
          <a:p>
            <a:r>
              <a:rPr lang="zh-CN" altLang="zh-CN" sz="3200" dirty="0" smtClean="0"/>
              <a:t>问题一，如何实现行政许可的动态设定？</a:t>
            </a:r>
            <a:endParaRPr lang="en-US" altLang="zh-CN" sz="3200" dirty="0" smtClean="0"/>
          </a:p>
          <a:p>
            <a:r>
              <a:rPr lang="zh-CN" altLang="zh-CN" sz="3200" dirty="0" smtClean="0"/>
              <a:t>问题二，如何掌握好罚款的度？</a:t>
            </a:r>
          </a:p>
          <a:p>
            <a:endParaRPr lang="zh-CN" altLang="zh-CN" sz="3200" dirty="0" smtClean="0"/>
          </a:p>
          <a:p>
            <a:endParaRPr lang="zh-CN" altLang="zh-CN" dirty="0" smtClean="0"/>
          </a:p>
          <a:p>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580</TotalTime>
  <Words>4088</Words>
  <Application>Microsoft Office PowerPoint</Application>
  <PresentationFormat>全屏显示(4:3)</PresentationFormat>
  <Paragraphs>225</Paragraphs>
  <Slides>26</Slides>
  <Notes>0</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流畅</vt:lpstr>
      <vt:lpstr>公务员依法行政能力建设 </vt:lpstr>
      <vt:lpstr>    一、依法行政的内涵和基本要求 </vt:lpstr>
      <vt:lpstr>   一、依法行政的内涵和基本要求</vt:lpstr>
      <vt:lpstr>一、依法行政的内涵和基本要求</vt:lpstr>
      <vt:lpstr>一、依法行政的内涵和基本要求</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幻灯片 17</vt:lpstr>
      <vt:lpstr>幻灯片 18</vt:lpstr>
      <vt:lpstr>二、依法行政能力和能力构成</vt:lpstr>
      <vt:lpstr>二、依法行政能力和能力构成</vt:lpstr>
      <vt:lpstr>二、依法行政能力和能力构成</vt:lpstr>
      <vt:lpstr>二、依法行政能力和能力构成</vt:lpstr>
      <vt:lpstr>二、依法行政能力和能力构成</vt:lpstr>
      <vt:lpstr>二、依法行政能力和能力构成</vt:lpstr>
      <vt:lpstr>三、提升依法行政能力的路径</vt:lpstr>
      <vt:lpstr>三、提升依法行政能力的路径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初任公务员依法行政能力建设 </dc:title>
  <dc:creator>Administrator</dc:creator>
  <cp:lastModifiedBy>Administrator</cp:lastModifiedBy>
  <cp:revision>54</cp:revision>
  <dcterms:created xsi:type="dcterms:W3CDTF">2014-09-10T09:46:35Z</dcterms:created>
  <dcterms:modified xsi:type="dcterms:W3CDTF">2017-04-17T23:12:46Z</dcterms:modified>
</cp:coreProperties>
</file>